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Roboto"/>
      <p:regular r:id="rId50"/>
      <p:bold r:id="rId51"/>
      <p:italic r:id="rId52"/>
      <p:boldItalic r:id="rId53"/>
    </p:embeddedFont>
    <p:embeddedFont>
      <p:font typeface="Google Sans"/>
      <p:regular r:id="rId54"/>
      <p:bold r:id="rId55"/>
      <p:italic r:id="rId56"/>
      <p:boldItalic r:id="rId57"/>
    </p:embeddedFont>
    <p:embeddedFont>
      <p:font typeface="Roboto Mon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RobotoMon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Mono-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Roboto-bold.fntdata"/><Relationship Id="rId50" Type="http://schemas.openxmlformats.org/officeDocument/2006/relationships/font" Target="fonts/Roboto-regular.fntdata"/><Relationship Id="rId53" Type="http://schemas.openxmlformats.org/officeDocument/2006/relationships/font" Target="fonts/Roboto-boldItalic.fntdata"/><Relationship Id="rId52" Type="http://schemas.openxmlformats.org/officeDocument/2006/relationships/font" Target="fonts/Roboto-italic.fntdata"/><Relationship Id="rId11" Type="http://schemas.openxmlformats.org/officeDocument/2006/relationships/slide" Target="slides/slide5.xml"/><Relationship Id="rId55" Type="http://schemas.openxmlformats.org/officeDocument/2006/relationships/font" Target="fonts/GoogleSans-bold.fntdata"/><Relationship Id="rId10" Type="http://schemas.openxmlformats.org/officeDocument/2006/relationships/slide" Target="slides/slide4.xml"/><Relationship Id="rId54" Type="http://schemas.openxmlformats.org/officeDocument/2006/relationships/font" Target="fonts/GoogleSans-regular.fntdata"/><Relationship Id="rId13" Type="http://schemas.openxmlformats.org/officeDocument/2006/relationships/slide" Target="slides/slide7.xml"/><Relationship Id="rId57" Type="http://schemas.openxmlformats.org/officeDocument/2006/relationships/font" Target="fonts/GoogleSans-boldItalic.fntdata"/><Relationship Id="rId12" Type="http://schemas.openxmlformats.org/officeDocument/2006/relationships/slide" Target="slides/slide6.xml"/><Relationship Id="rId56" Type="http://schemas.openxmlformats.org/officeDocument/2006/relationships/font" Target="fonts/GoogleSans-italic.fntdata"/><Relationship Id="rId15" Type="http://schemas.openxmlformats.org/officeDocument/2006/relationships/slide" Target="slides/slide9.xml"/><Relationship Id="rId59" Type="http://schemas.openxmlformats.org/officeDocument/2006/relationships/font" Target="fonts/RobotoMono-bold.fntdata"/><Relationship Id="rId14" Type="http://schemas.openxmlformats.org/officeDocument/2006/relationships/slide" Target="slides/slide8.xml"/><Relationship Id="rId58" Type="http://schemas.openxmlformats.org/officeDocument/2006/relationships/font" Target="fonts/RobotoMon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60570457a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60570457a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60570457af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60570457af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0570457af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60570457af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0570457af_1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60570457af_1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60570457af_1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60570457af_1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60570457af_1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60570457af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0570457af_1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60570457af_1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60570457af_1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260570457af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60570457af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60570457af_1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60570457af_1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60570457af_1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turns out that if you look across the ecosystem, this is a pervasive problem: each compiler frontend is creating one or more high level IR in addition to their AST representations!  This leads to even more duplication across the industry.</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60570457af_1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60570457af_1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c46b3aab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7c46b3aab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60570457af_1_5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60570457af_1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60570457af_1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60570457af_1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60570457af_1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60570457af_1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trike="sng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260570457af_1_6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260570457af_1_6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60570457af_1_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60570457af_1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260570457af_1_1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260570457af_1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2990737c95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2990737c95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MLIR core concepts are fairly simple. The IR is organized around three main data structure:</a:t>
            </a:r>
            <a:endParaRPr/>
          </a:p>
          <a:p>
            <a:pPr indent="-298450" lvl="0" marL="457200" rtl="0" algn="l">
              <a:spcBef>
                <a:spcPts val="0"/>
              </a:spcBef>
              <a:spcAft>
                <a:spcPts val="0"/>
              </a:spcAft>
              <a:buSzPts val="1100"/>
              <a:buChar char="-"/>
            </a:pPr>
            <a:r>
              <a:rPr lang="en"/>
              <a:t>Region: …</a:t>
            </a:r>
            <a:endParaRPr/>
          </a:p>
          <a:p>
            <a:pPr indent="-298450" lvl="0" marL="457200" rtl="0" algn="l">
              <a:spcBef>
                <a:spcPts val="0"/>
              </a:spcBef>
              <a:spcAft>
                <a:spcPts val="0"/>
              </a:spcAft>
              <a:buSzPts val="1100"/>
              <a:buChar char="-"/>
            </a:pPr>
            <a:r>
              <a:rPr lang="en"/>
              <a:t>Block: …</a:t>
            </a:r>
            <a:endParaRPr/>
          </a:p>
          <a:p>
            <a:pPr indent="-298450" lvl="0" marL="457200" rtl="0" algn="l">
              <a:spcBef>
                <a:spcPts val="0"/>
              </a:spcBef>
              <a:spcAft>
                <a:spcPts val="0"/>
              </a:spcAft>
              <a:buSzPts val="1100"/>
              <a:buChar char="-"/>
            </a:pPr>
            <a:r>
              <a:rPr lang="en"/>
              <a:t>Operation: …</a:t>
            </a:r>
            <a:endParaRPr/>
          </a:p>
          <a:p>
            <a:pPr indent="0" lvl="0" marL="0" rtl="0" algn="l">
              <a:spcBef>
                <a:spcPts val="0"/>
              </a:spcBef>
              <a:spcAft>
                <a:spcPts val="0"/>
              </a:spcAft>
              <a:buNone/>
            </a:pPr>
            <a:r>
              <a:rPr lang="en"/>
              <a:t>The important part to remember is that there aren’t any hard-coded structure or operations in MLIR. Even the top-level Module and the definitions of Function are just modeled as any other operation.</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60570457af_1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260570457af_1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MLIR core concepts are fairly simple. The IR is organized around three main data structure:</a:t>
            </a:r>
            <a:endParaRPr/>
          </a:p>
          <a:p>
            <a:pPr indent="-298450" lvl="0" marL="457200" rtl="0" algn="l">
              <a:spcBef>
                <a:spcPts val="0"/>
              </a:spcBef>
              <a:spcAft>
                <a:spcPts val="0"/>
              </a:spcAft>
              <a:buSzPts val="1100"/>
              <a:buChar char="-"/>
            </a:pPr>
            <a:r>
              <a:rPr lang="en"/>
              <a:t>Region: …</a:t>
            </a:r>
            <a:endParaRPr/>
          </a:p>
          <a:p>
            <a:pPr indent="-298450" lvl="0" marL="457200" rtl="0" algn="l">
              <a:spcBef>
                <a:spcPts val="0"/>
              </a:spcBef>
              <a:spcAft>
                <a:spcPts val="0"/>
              </a:spcAft>
              <a:buSzPts val="1100"/>
              <a:buChar char="-"/>
            </a:pPr>
            <a:r>
              <a:rPr lang="en"/>
              <a:t>Block: …</a:t>
            </a:r>
            <a:endParaRPr/>
          </a:p>
          <a:p>
            <a:pPr indent="-298450" lvl="0" marL="457200" rtl="0" algn="l">
              <a:spcBef>
                <a:spcPts val="0"/>
              </a:spcBef>
              <a:spcAft>
                <a:spcPts val="0"/>
              </a:spcAft>
              <a:buSzPts val="1100"/>
              <a:buChar char="-"/>
            </a:pPr>
            <a:r>
              <a:rPr lang="en"/>
              <a:t>Operation: …</a:t>
            </a:r>
            <a:endParaRPr/>
          </a:p>
          <a:p>
            <a:pPr indent="0" lvl="0" marL="0" rtl="0" algn="l">
              <a:spcBef>
                <a:spcPts val="0"/>
              </a:spcBef>
              <a:spcAft>
                <a:spcPts val="0"/>
              </a:spcAft>
              <a:buNone/>
            </a:pPr>
            <a:r>
              <a:rPr lang="en"/>
              <a:t>The important part to remember is that there aren’t any hard-coded structure or operations in MLIR. Even the top-level Module and the definitions of Function are just modeled as any other operation.</a:t>
            </a:r>
            <a:endParaRPr/>
          </a:p>
          <a:p>
            <a:pPr indent="0" lvl="0" marL="0" rtl="0" algn="l">
              <a:spcBef>
                <a:spcPts val="0"/>
              </a:spcBef>
              <a:spcAft>
                <a:spcPts val="0"/>
              </a:spcAft>
              <a:buNone/>
            </a:pPr>
            <a:r>
              <a:rPr lang="en"/>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260570457af_1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260570457af_1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MLIR, everything is about Operations, not Instructions: we put the emphasis to distinguish from the LLVM view. In LLVM you have a fixed list of instructions, which all are defined with their own class which defines members and storage. It isn’t the case in MLIR: there is one opaque C++ class and it defines the storage in a generic way for any possible operation.</a:t>
            </a:r>
            <a:endParaRPr/>
          </a:p>
          <a:p>
            <a:pPr indent="0" lvl="0" marL="0" rtl="0" algn="l">
              <a:spcBef>
                <a:spcPts val="0"/>
              </a:spcBef>
              <a:spcAft>
                <a:spcPts val="0"/>
              </a:spcAft>
              <a:buClr>
                <a:schemeClr val="dk1"/>
              </a:buClr>
              <a:buSzPts val="1100"/>
              <a:buFont typeface="Arial"/>
              <a:buNone/>
            </a:pPr>
            <a:r>
              <a:rPr lang="en">
                <a:solidFill>
                  <a:schemeClr val="dk1"/>
                </a:solidFill>
              </a:rPr>
              <a:t>Operations can be coarse grain (perform a matrix-multiplication, or launch a remote RPC task) or can directly carry loop nest or other kind of nested “regions”, we’ll show some examples later.</a:t>
            </a:r>
            <a:endParaRPr/>
          </a:p>
          <a:p>
            <a:pPr indent="0" lvl="0" marL="0" rtl="0" algn="l">
              <a:spcBef>
                <a:spcPts val="0"/>
              </a:spcBef>
              <a:spcAft>
                <a:spcPts val="0"/>
              </a:spcAft>
              <a:buNone/>
            </a:pPr>
            <a:r>
              <a:rPr lang="en"/>
              <a:t>Let’s starts with the anatomy of an operation.</a:t>
            </a:r>
            <a:endParaRPr/>
          </a:p>
          <a:p>
            <a:pPr indent="0" lvl="0" marL="0" rtl="0" algn="l">
              <a:spcBef>
                <a:spcPts val="0"/>
              </a:spcBef>
              <a:spcAft>
                <a:spcPts val="0"/>
              </a:spcAft>
              <a:buNone/>
            </a:pPr>
            <a:r>
              <a:rPr lang="en"/>
              <a:t>What you see on the screen with a lot of color is the generic assembly format for MLIR. Just like LLVM has a textual output, any MLIR operation can be represented in this generic format. This makes serialization and deserialization really simple.</a:t>
            </a:r>
            <a:endParaRPr/>
          </a:p>
          <a:p>
            <a:pPr indent="0" lvl="0" marL="0" rtl="0" algn="l">
              <a:spcBef>
                <a:spcPts val="0"/>
              </a:spcBef>
              <a:spcAft>
                <a:spcPts val="0"/>
              </a:spcAft>
              <a:buNone/>
            </a:pPr>
            <a:r>
              <a:rPr lang="en">
                <a:solidFill>
                  <a:schemeClr val="dk1"/>
                </a:solidFill>
              </a:rPr>
              <a:t>So what are the elements that define an operation? </a:t>
            </a:r>
            <a:r>
              <a:rPr lang="en"/>
              <a:t>There is an isomorphic relation between the in-memory representation and the generic format, let me walk you through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First, what uniquely identify an operation is its name, you have the operation ID, prefixed by the dialect name. Together this provides a unique name for an operation.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 operation produces SSA results. An LLVM instruction produces only one SSA value at most, in MLIR they can generate many. This operation for example defines 2 SSA value as results. The textual IR here uses a single name for the SSA value, and an index to differentiate the two values.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parentheses, you have the list of operands for the operation. This is a comma-separated list of SSA values. You can see here the name of the SSA value but also an optional index. Here we’ll use the fourth result of the operation producing the “%input” result.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After the list of operands is a dictionary of </a:t>
            </a:r>
            <a:r>
              <a:rPr i="1" lang="en"/>
              <a:t>Attributes</a:t>
            </a:r>
            <a:r>
              <a:rPr lang="en"/>
              <a:t>, which can be seen as extras operands with are restricted to be constant literal values, they can’t refer to other SSA value.</a:t>
            </a:r>
            <a:endParaRPr/>
          </a:p>
          <a:p>
            <a:pPr indent="0" lvl="0" marL="0" rtl="0" algn="l">
              <a:spcBef>
                <a:spcPts val="0"/>
              </a:spcBef>
              <a:spcAft>
                <a:spcPts val="0"/>
              </a:spcAft>
              <a:buNone/>
            </a:pPr>
            <a:r>
              <a:rPr lang="en"/>
              <a:t>On the second line is the type of the operation. We’re using a functional notation, so after the colon you have the types of the operands in parenthesis.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type after the bang is the name of a dialect, followed in angle brackets by the custom serialization of the type defined by the dialect, it is opaque to MLIR.  After the arrow is the type for the results, here this operation defines two results so we have two 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Finally on the last line is the location for the operation. We often elide it from the debug print, but it is always present in memory. Locations are rich: here we can represent that it corresponds to a particular call site of a function at a given place in the source.</a:t>
            </a:r>
            <a:endParaRPr/>
          </a:p>
          <a:p>
            <a:pPr indent="0" lvl="0" marL="0" rtl="0" algn="l">
              <a:spcBef>
                <a:spcPts val="0"/>
              </a:spcBef>
              <a:spcAft>
                <a:spcPts val="0"/>
              </a:spcAft>
              <a:buNone/>
            </a:pPr>
            <a:r>
              <a:rPr lang="en"/>
              <a:t>Alright this what an Operation is made for, and something to keep in mind is that when you define an operation you really can’t add more state or storage to an operation. When you define an operation in MLIR you just actually put restriction on what is valid for the operation: for example can it return a result? Multiple? What are the restrictions on the types? What attributes are allowed? Actually there is one more thing though, let’s look at regions.</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7c721449a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37c721449a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c721449ae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7c721449ae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60570457af_1_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60570457af_1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top of the previous introduced element, another important property of an operation is that it can hold a list of “region”. The concept of region does not have an equivalent in LLVM IR. The best analogy is to look at LLVM functions, these are first class structure in LLVM which hold a body in the form of a CFG. The CFG is a control flow graph which is hold as chained list of basic blocks. In MLIR, everything is an operation: even a function is an operation. Operations optionally have one or multiple regions attached, and a region is nothing else than a list of blocks which may represent a CFG. This is how functions are modelled in MLIR: an operation with a region that models the body of the function.</a:t>
            </a:r>
            <a:endParaRPr/>
          </a:p>
          <a:p>
            <a:pPr indent="0" lvl="0" marL="0" rtl="0" algn="l">
              <a:spcBef>
                <a:spcPts val="0"/>
              </a:spcBef>
              <a:spcAft>
                <a:spcPts val="0"/>
              </a:spcAft>
              <a:buNone/>
            </a:pPr>
            <a:r>
              <a:rPr lang="en"/>
              <a:t>Since a region is a list of basic blocks, which themselves are a list of operations: the structure is recursively nested! This is a whole new dimension in the IR which opens up design possibilities. Regions are commonly used in MLIR and very powerful to express the structure of the IR, we’ll come back to this with multiple examples.</a:t>
            </a:r>
            <a:endParaRPr/>
          </a:p>
          <a:p>
            <a:pPr indent="0" lvl="0" marL="0" rtl="0" algn="l">
              <a:spcBef>
                <a:spcPts val="0"/>
              </a:spcBef>
              <a:spcAft>
                <a:spcPts val="0"/>
              </a:spcAft>
              <a:buNone/>
            </a:pPr>
            <a:r>
              <a:rPr lang="en"/>
              <a:t>And with this simple structure you can understand almost everything in MLIR.</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60570457af_1_8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60570457af_1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37c721449a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37c721449a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60570457af_1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60570457af_1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will hear a lot about “Dialects“ in the MLIR ecosystem. A Dialect is a bit like a C++ library: it is at minima a namespace where you can group a set of types, a set of operations that operate on these types (or types defined by other dialects), and a set of custom attributes. So just like a C++ library where you define classes, methods, etc. The Dialect is your own IR library: by defining this set of types/attributes/operations you can define a closed set that has a well defined semantics that you can manipulate.</a:t>
            </a:r>
            <a:endParaRPr/>
          </a:p>
          <a:p>
            <a:pPr indent="0" lvl="0" marL="0" rtl="0" algn="l">
              <a:spcBef>
                <a:spcPts val="0"/>
              </a:spcBef>
              <a:spcAft>
                <a:spcPts val="0"/>
              </a:spcAft>
              <a:buNone/>
            </a:pPr>
            <a:r>
              <a:rPr lang="en"/>
              <a:t>A dialect is loaded inside the MLIRContext and extends MLIR using various hooks, like for example to the IR verifier: it will enforce invariants on the IR (just like the LLVM verifier).</a:t>
            </a:r>
            <a:endParaRPr/>
          </a:p>
          <a:p>
            <a:pPr indent="0" lvl="0" marL="0" rtl="0" algn="l">
              <a:spcBef>
                <a:spcPts val="0"/>
              </a:spcBef>
              <a:spcAft>
                <a:spcPts val="0"/>
              </a:spcAft>
              <a:buNone/>
            </a:pPr>
            <a:r>
              <a:rPr lang="en"/>
              <a:t>Dialects are cheap abstraction: you create one like you create a new C++ library. There are roughly 20 dialects that come bundled with MLIR, but many more have been defined by MLIR users: our internal users at Google have defined over 60 so far!</a:t>
            </a:r>
            <a:endParaRPr/>
          </a:p>
          <a:p>
            <a:pPr indent="0" lvl="0" marL="0" rtl="0" algn="l">
              <a:spcBef>
                <a:spcPts val="0"/>
              </a:spcBef>
              <a:spcAft>
                <a:spcPts val="0"/>
              </a:spcAft>
              <a:buNone/>
            </a:pPr>
            <a:r>
              <a:rPr lang="en">
                <a:solidFill>
                  <a:schemeClr val="dk1"/>
                </a:solidFill>
              </a:rPr>
              <a:t>Something else that is important to know before looking at examples of MLIR, is that the IR does not always look like the generic format we’ve seen previously. This is because Dialect authors can also customize the printing/parsing of Operations and Types to make the IR more readable. Dialect IR are more like DSLs: you may need to read the documentation to interpret them correctly. You can always disable the custom printing and have a generic print of the IR though.</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60570457af_1_9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60570457af_1_9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Another example of a dialect with a custom printer is the LLVM IR itself. Indeed the LLVM IR can be modeled as a dialect, and actually is implemented in MLIR!</a:t>
            </a:r>
            <a:endParaRPr/>
          </a:p>
          <a:p>
            <a:pPr indent="0" lvl="0" marL="0" rtl="0" algn="l">
              <a:spcBef>
                <a:spcPts val="0"/>
              </a:spcBef>
              <a:spcAft>
                <a:spcPts val="0"/>
              </a:spcAft>
              <a:buNone/>
            </a:pPr>
            <a:r>
              <a:rPr lang="en"/>
              <a:t>You’ll find the LLVM instructions and types, prefixed with the `llvm.` dialect namespace.</a:t>
            </a:r>
            <a:endParaRPr/>
          </a:p>
          <a:p>
            <a:pPr indent="0" lvl="0" marL="0" rtl="0" algn="l">
              <a:spcBef>
                <a:spcPts val="0"/>
              </a:spcBef>
              <a:spcAft>
                <a:spcPts val="0"/>
              </a:spcAft>
              <a:buNone/>
            </a:pPr>
            <a:r>
              <a:rPr lang="en"/>
              <a:t>The LLVM dialect isn’t feature-complete (inline assembly, block addresses, …), but defines enough of LLVM to support the common need of DSL-oriented codegen.</a:t>
            </a:r>
            <a:endParaRPr/>
          </a:p>
          <a:p>
            <a:pPr indent="0" lvl="0" marL="0" rtl="0" algn="l">
              <a:spcBef>
                <a:spcPts val="0"/>
              </a:spcBef>
              <a:spcAft>
                <a:spcPts val="0"/>
              </a:spcAft>
              <a:buNone/>
            </a:pPr>
            <a:r>
              <a:rPr lang="en"/>
              <a:t>There are also some minor deviation from LLVM IR: for example because of MLIR structure, </a:t>
            </a:r>
            <a:r>
              <a:rPr i="1" lang="en"/>
              <a:t>constants</a:t>
            </a:r>
            <a:r>
              <a:rPr lang="en"/>
              <a:t> aren’t special and are instead modeled as regular operations.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more details into the MLIR infrastructure, feel free to lookup the website for documentation, and in particular the Toy tutorial which can walk you through a practical example.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60570457af_1_10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260570457af_1_10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60570457af_1_10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260570457af_1_1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29788dc3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329788dc3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60570457af_1_1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60570457af_1_1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260570457af_1_1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260570457af_1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60570457af_1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60570457af_1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608837b1e8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2608837b1e8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7c721449a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37c721449a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60570457af_1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60570457af_1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260570457af_1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260570457af_1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60570457af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60570457af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60570457af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60570457af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60570457af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60570457af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0570457af_1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260570457af_1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60570457af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60570457af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s://godbolt.org/z/1br84hxd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llvm.org/devmtg/2015-10/#talk7" TargetMode="External"/><Relationship Id="rId4" Type="http://schemas.openxmlformats.org/officeDocument/2006/relationships/hyperlink" Target="https://blog.rust-lang.org/2016/04/19/MIR.html" TargetMode="External"/><Relationship Id="rId5" Type="http://schemas.openxmlformats.org/officeDocument/2006/relationships/hyperlink" Target="https://docs.julialang.org/en/v1/devdocs/ssair/index.html" TargetMode="External"/><Relationship Id="rId6" Type="http://schemas.openxmlformats.org/officeDocument/2006/relationships/hyperlink" Target="http://llvm.org/devmtg/2019-10/talk-abstracts.html#tech1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pfalcon.github.io/ssabook/latest/book.pdf"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mlir.llvm.org/docs/LangRef/#operations" TargetMode="External"/><Relationship Id="rId4" Type="http://schemas.openxmlformats.org/officeDocument/2006/relationships/hyperlink" Target="https://github.com/llvm/llvm-project/blob/main/mlir/include/mlir/IR/Operation.h#L31-L8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github.com/joker-eph/playing-with-mlir" TargetMode="External"/><Relationship Id="rId4" Type="http://schemas.openxmlformats.org/officeDocument/2006/relationships/hyperlink" Target="mailto:git@github.com" TargetMode="External"/><Relationship Id="rId5"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mlir.llvm.org/docs/Tutorials/UnderstandingTheIRStructure/" TargetMode="External"/><Relationship Id="rId4" Type="http://schemas.openxmlformats.org/officeDocument/2006/relationships/hyperlink" Target="https://mlir.llvm.org/docs/LangRef/#high-level-structur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llvm.org/devmtg/2023-05/slides/QuickTalks-May10/01%20-Multiple-Exit%20MLIR%20Blocks-EuroLLVM%202023.pdf" TargetMode="External"/><Relationship Id="rId4" Type="http://schemas.openxmlformats.org/officeDocument/2006/relationships/hyperlink" Target="https://www.youtube.com/watch?v=TM-97iiozD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mlir.llvm.org/docs/LangRef/#dialects" TargetMode="External"/><Relationship Id="rId4" Type="http://schemas.openxmlformats.org/officeDocument/2006/relationships/hyperlink" Target="https://github.com/llvm/llvm-project/blob/master/mlir/include/mlir/IR/Dialect.h#L37" TargetMode="External"/><Relationship Id="rId5" Type="http://schemas.openxmlformats.org/officeDocument/2006/relationships/hyperlink" Target="https://mlir.llvm.org/docs/Tutorials/CreatingADialec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mlir.llvm.org/docs/Tutorials/To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mlir.llvm.org/docs/DefiningDialects/#defining-a-dialec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hyperlink" Target="https://mlir.llvm.org/docs/DefiningDialects/Operations/" TargetMode="External"/><Relationship Id="rId5" Type="http://schemas.openxmlformats.org/officeDocument/2006/relationships/hyperlink" Target="https://mlir.llvm.org/docs/Dialects/ArithOps/#arithmulsi_extended-arithmulsiextendedop"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mlir.llvm.org/docs/DefiningDialects/Operations/" TargetMode="External"/><Relationship Id="rId4" Type="http://schemas.openxmlformats.org/officeDocument/2006/relationships/hyperlink" Target="https://mlir.llvm.org/docs/Dialects/ArithOps/#arithmulsi_extended-arithmulsiextendedop" TargetMode="External"/><Relationship Id="rId5" Type="http://schemas.openxmlformats.org/officeDocument/2006/relationships/image" Target="../media/image15.png"/><Relationship Id="rId6"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 Id="rId3" Type="http://schemas.openxmlformats.org/officeDocument/2006/relationships/image" Target="../media/image18.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 Id="rId3" Type="http://schemas.openxmlformats.org/officeDocument/2006/relationships/image" Target="../media/image1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mlir.llvm.org/docs/Tutorials/Toy/" TargetMode="External"/><Relationship Id="rId4" Type="http://schemas.openxmlformats.org/officeDocument/2006/relationships/hyperlink" Target="https://youtu.be/Y4SvqTtOIDk" TargetMode="External"/><Relationship Id="rId5" Type="http://schemas.openxmlformats.org/officeDocument/2006/relationships/hyperlink" Target="https://llvm.org/devmtg/2020-09/slides/MLIR_Tutorial.pdf" TargetMode="External"/><Relationship Id="rId6" Type="http://schemas.openxmlformats.org/officeDocument/2006/relationships/hyperlink" Target="https://mlir.llvm.org/talks/" TargetMode="External"/><Relationship Id="rId7" Type="http://schemas.openxmlformats.org/officeDocument/2006/relationships/hyperlink" Target="https://www.youtube.com/@LLVMPROJ/search?query=MLI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mlir.llvm.org/docs/Tutorials/MlirOpt/" TargetMode="External"/><Relationship Id="rId4" Type="http://schemas.openxmlformats.org/officeDocument/2006/relationships/hyperlink" Target="https://github.com/llvm/llvm-project/blob/main/mlir/test/Transforms/canonicalize.mlir#L1"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llvm.org/devmtg/2023-05/slides/TechnicalTalks-May10/07-TomEccles-JeffNiu-MLIRDataflowAnalysis.pdf" TargetMode="External"/><Relationship Id="rId4" Type="http://schemas.openxmlformats.org/officeDocument/2006/relationships/hyperlink" Target="https://www.youtube.com/watch?v=5BijBv2TDnU" TargetMode="External"/><Relationship Id="rId9" Type="http://schemas.openxmlformats.org/officeDocument/2006/relationships/hyperlink" Target="https://mlir.llvm.org/docs/Dialects/EmitC/" TargetMode="External"/><Relationship Id="rId5" Type="http://schemas.openxmlformats.org/officeDocument/2006/relationships/hyperlink" Target="https://mlir.llvm.org/docs/ActionTracing/" TargetMode="External"/><Relationship Id="rId6" Type="http://schemas.openxmlformats.org/officeDocument/2006/relationships/hyperlink" Target="https://mlir.llvm.org/OpenMeetings/2023-02-23-Actions.pdf" TargetMode="External"/><Relationship Id="rId7" Type="http://schemas.openxmlformats.org/officeDocument/2006/relationships/hyperlink" Target="https://www.youtube.com/watch?v=ayQSyekVa3c" TargetMode="External"/><Relationship Id="rId8" Type="http://schemas.openxmlformats.org/officeDocument/2006/relationships/hyperlink" Target="https://mlir.llvm.org/docs/Bindings/Pytho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mlir.llvm.org/" TargetMode="External"/><Relationship Id="rId4" Type="http://schemas.openxmlformats.org/officeDocument/2006/relationships/hyperlink" Target="https://github.com/llvm/llvm-project/tree/main/mlir" TargetMode="External"/><Relationship Id="rId9" Type="http://schemas.openxmlformats.org/officeDocument/2006/relationships/image" Target="../media/image11.png"/><Relationship Id="rId5" Type="http://schemas.openxmlformats.org/officeDocument/2006/relationships/hyperlink" Target="https://discord.gg/upPwxtwA" TargetMode="External"/><Relationship Id="rId6" Type="http://schemas.openxmlformats.org/officeDocument/2006/relationships/hyperlink" Target="https://discourse.llvm.org/c/mlir/31" TargetMode="External"/><Relationship Id="rId7" Type="http://schemas.openxmlformats.org/officeDocument/2006/relationships/hyperlink" Target="https://mlir.llvm.org/talks/" TargetMode="External"/><Relationship Id="rId8" Type="http://schemas.openxmlformats.org/officeDocument/2006/relationships/hyperlink" Target="https://www.youtube.com/@LLVMPROJ/search?query=MLI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5"/>
          <p:cNvSpPr txBox="1"/>
          <p:nvPr/>
        </p:nvSpPr>
        <p:spPr>
          <a:xfrm>
            <a:off x="4915275" y="4317875"/>
            <a:ext cx="4139700" cy="68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2"/>
                </a:solidFill>
              </a:rPr>
              <a:t>Mehdi Amini - NVIDIA</a:t>
            </a:r>
            <a:br>
              <a:rPr lang="en" sz="1500">
                <a:solidFill>
                  <a:schemeClr val="dk2"/>
                </a:solidFill>
              </a:rPr>
            </a:br>
            <a:r>
              <a:rPr lang="en" sz="1500">
                <a:solidFill>
                  <a:schemeClr val="dk2"/>
                </a:solidFill>
              </a:rPr>
              <a:t>Cambridge “summer” School - 9/8/2025</a:t>
            </a:r>
            <a:endParaRPr sz="1500">
              <a:solidFill>
                <a:schemeClr val="dk2"/>
              </a:solidFill>
            </a:endParaRPr>
          </a:p>
        </p:txBody>
      </p:sp>
      <p:pic>
        <p:nvPicPr>
          <p:cNvPr id="100" name="Google Shape;100;p25"/>
          <p:cNvPicPr preferRelativeResize="0"/>
          <p:nvPr/>
        </p:nvPicPr>
        <p:blipFill rotWithShape="1">
          <a:blip r:embed="rId3">
            <a:alphaModFix/>
          </a:blip>
          <a:srcRect b="0" l="0" r="62957" t="0"/>
          <a:stretch/>
        </p:blipFill>
        <p:spPr>
          <a:xfrm>
            <a:off x="2767424" y="1460325"/>
            <a:ext cx="2147850" cy="2319349"/>
          </a:xfrm>
          <a:prstGeom prst="rect">
            <a:avLst/>
          </a:prstGeom>
          <a:noFill/>
          <a:ln>
            <a:noFill/>
          </a:ln>
        </p:spPr>
      </p:pic>
      <p:sp>
        <p:nvSpPr>
          <p:cNvPr id="101" name="Google Shape;101;p25"/>
          <p:cNvSpPr txBox="1"/>
          <p:nvPr/>
        </p:nvSpPr>
        <p:spPr>
          <a:xfrm>
            <a:off x="1604700" y="105300"/>
            <a:ext cx="48462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500">
                <a:solidFill>
                  <a:srgbClr val="5E9200"/>
                </a:solidFill>
              </a:rPr>
              <a:t>Building Compilers</a:t>
            </a:r>
            <a:endParaRPr b="1" sz="4500">
              <a:solidFill>
                <a:srgbClr val="5E9200"/>
              </a:solidFill>
            </a:endParaRPr>
          </a:p>
          <a:p>
            <a:pPr indent="0" lvl="0" marL="0" rtl="0" algn="l">
              <a:spcBef>
                <a:spcPts val="0"/>
              </a:spcBef>
              <a:spcAft>
                <a:spcPts val="0"/>
              </a:spcAft>
              <a:buNone/>
            </a:pPr>
            <a:r>
              <a:rPr b="1" lang="en" sz="4500">
                <a:solidFill>
                  <a:srgbClr val="5E9200"/>
                </a:solidFill>
              </a:rPr>
              <a:t>With</a:t>
            </a:r>
            <a:endParaRPr b="1" sz="4500">
              <a:solidFill>
                <a:srgbClr val="5E9200"/>
              </a:solidFill>
            </a:endParaRPr>
          </a:p>
          <a:p>
            <a:pPr indent="0" lvl="0" marL="0" rtl="0" algn="l">
              <a:spcBef>
                <a:spcPts val="0"/>
              </a:spcBef>
              <a:spcAft>
                <a:spcPts val="0"/>
              </a:spcAft>
              <a:buNone/>
            </a:pPr>
            <a:r>
              <a:rPr b="1" lang="en" sz="4500">
                <a:solidFill>
                  <a:srgbClr val="5E9200"/>
                </a:solidFill>
              </a:rPr>
              <a:t>MLIR</a:t>
            </a:r>
            <a:endParaRPr b="1" sz="4500">
              <a:solidFill>
                <a:srgbClr val="5E9200"/>
              </a:solidFill>
            </a:endParaRPr>
          </a:p>
        </p:txBody>
      </p:sp>
      <p:sp>
        <p:nvSpPr>
          <p:cNvPr id="102" name="Google Shape;102;p25"/>
          <p:cNvSpPr txBox="1"/>
          <p:nvPr/>
        </p:nvSpPr>
        <p:spPr>
          <a:xfrm>
            <a:off x="4398575" y="3174450"/>
            <a:ext cx="24471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500">
                <a:solidFill>
                  <a:srgbClr val="5E9200"/>
                </a:solidFill>
              </a:rPr>
              <a:t>An intro</a:t>
            </a:r>
            <a:endParaRPr b="1" sz="4500">
              <a:solidFill>
                <a:srgbClr val="5E92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4"/>
          <p:cNvSpPr txBox="1"/>
          <p:nvPr>
            <p:ph idx="1" type="body"/>
          </p:nvPr>
        </p:nvSpPr>
        <p:spPr>
          <a:xfrm>
            <a:off x="235500" y="847675"/>
            <a:ext cx="4858200" cy="2129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According to ChatGPT:</a:t>
            </a:r>
            <a:endParaRPr/>
          </a:p>
          <a:p>
            <a:pPr indent="0" lvl="0" marL="0" rtl="0" algn="l">
              <a:spcBef>
                <a:spcPts val="1200"/>
              </a:spcBef>
              <a:spcAft>
                <a:spcPts val="1200"/>
              </a:spcAft>
              <a:buNone/>
            </a:pPr>
            <a:r>
              <a:rPr i="1" lang="en"/>
              <a:t>A program, in the context of computing, is a set of instructions that a computer can execute to perform a specific task or function. It consists of a </a:t>
            </a:r>
            <a:r>
              <a:rPr b="1" i="1" lang="en"/>
              <a:t>sequence of commands or statements written in a programming language</a:t>
            </a:r>
            <a:r>
              <a:rPr i="1" lang="en"/>
              <a:t>, which the computer's processor can understand and execute. </a:t>
            </a:r>
            <a:endParaRPr/>
          </a:p>
        </p:txBody>
      </p:sp>
      <p:sp>
        <p:nvSpPr>
          <p:cNvPr id="179" name="Google Shape;179;p34"/>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180" name="Google Shape;180;p34"/>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t>
            </a:r>
            <a:r>
              <a:rPr lang="en" sz="1800"/>
              <a:t>Analyzer</a:t>
            </a:r>
            <a:endParaRPr sz="1800"/>
          </a:p>
        </p:txBody>
      </p:sp>
      <p:sp>
        <p:nvSpPr>
          <p:cNvPr id="181" name="Google Shape;181;p34"/>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t>
            </a:r>
            <a:r>
              <a:rPr lang="en" sz="1800"/>
              <a:t>Analyzer</a:t>
            </a:r>
            <a:endParaRPr sz="1800"/>
          </a:p>
        </p:txBody>
      </p:sp>
      <p:sp>
        <p:nvSpPr>
          <p:cNvPr id="182" name="Google Shape;182;p34"/>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183" name="Google Shape;183;p34"/>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184" name="Google Shape;184;p34"/>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185" name="Google Shape;185;p34"/>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186" name="Google Shape;186;p34"/>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187" name="Google Shape;187;p34"/>
          <p:cNvSpPr txBox="1"/>
          <p:nvPr>
            <p:ph type="title"/>
          </p:nvPr>
        </p:nvSpPr>
        <p:spPr>
          <a:xfrm>
            <a:off x="235500" y="292625"/>
            <a:ext cx="4458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program?</a:t>
            </a:r>
            <a:endParaRPr/>
          </a:p>
        </p:txBody>
      </p:sp>
      <p:sp>
        <p:nvSpPr>
          <p:cNvPr id="188" name="Google Shape;188;p34"/>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189" name="Google Shape;189;p34"/>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190" name="Google Shape;190;p34"/>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191" name="Google Shape;191;p34"/>
          <p:cNvCxnSpPr>
            <a:stCxn id="179" idx="2"/>
            <a:endCxn id="180"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192" name="Google Shape;192;p34"/>
          <p:cNvCxnSpPr>
            <a:stCxn id="180" idx="2"/>
            <a:endCxn id="181"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193" name="Google Shape;193;p34"/>
          <p:cNvCxnSpPr>
            <a:stCxn id="181" idx="2"/>
            <a:endCxn id="182"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194" name="Google Shape;194;p34"/>
          <p:cNvCxnSpPr>
            <a:stCxn id="182" idx="2"/>
            <a:endCxn id="188"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195" name="Google Shape;195;p34"/>
          <p:cNvCxnSpPr>
            <a:stCxn id="188" idx="2"/>
            <a:endCxn id="189"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196" name="Google Shape;196;p34"/>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5"/>
          <p:cNvSpPr txBox="1"/>
          <p:nvPr>
            <p:ph idx="1" type="body"/>
          </p:nvPr>
        </p:nvSpPr>
        <p:spPr>
          <a:xfrm>
            <a:off x="235500" y="847675"/>
            <a:ext cx="4858200" cy="2129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According to ChatGPT:</a:t>
            </a:r>
            <a:endParaRPr/>
          </a:p>
          <a:p>
            <a:pPr indent="0" lvl="0" marL="0" rtl="0" algn="l">
              <a:spcBef>
                <a:spcPts val="1200"/>
              </a:spcBef>
              <a:spcAft>
                <a:spcPts val="1200"/>
              </a:spcAft>
              <a:buNone/>
            </a:pPr>
            <a:r>
              <a:rPr i="1" lang="en"/>
              <a:t>A program, in the context of computing, is a set of instructions that a computer can execute to perform a specific task or function. It consists of a </a:t>
            </a:r>
            <a:r>
              <a:rPr b="1" i="1" lang="en"/>
              <a:t>sequence of commands or statements written in a programming language</a:t>
            </a:r>
            <a:r>
              <a:rPr i="1" lang="en"/>
              <a:t>, which the computer's processor can understand and execute. </a:t>
            </a:r>
            <a:endParaRPr/>
          </a:p>
        </p:txBody>
      </p:sp>
      <p:sp>
        <p:nvSpPr>
          <p:cNvPr id="202" name="Google Shape;202;p35"/>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203" name="Google Shape;203;p35"/>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204" name="Google Shape;204;p35"/>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205" name="Google Shape;205;p35"/>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206" name="Google Shape;206;p35"/>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207" name="Google Shape;207;p35"/>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08" name="Google Shape;208;p35"/>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09" name="Google Shape;209;p35"/>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210" name="Google Shape;210;p35"/>
          <p:cNvSpPr txBox="1"/>
          <p:nvPr>
            <p:ph type="title"/>
          </p:nvPr>
        </p:nvSpPr>
        <p:spPr>
          <a:xfrm>
            <a:off x="235500" y="292625"/>
            <a:ext cx="4458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program?</a:t>
            </a:r>
            <a:endParaRPr/>
          </a:p>
        </p:txBody>
      </p:sp>
      <p:sp>
        <p:nvSpPr>
          <p:cNvPr id="211" name="Google Shape;211;p35"/>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212" name="Google Shape;212;p35"/>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213" name="Google Shape;213;p35"/>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214" name="Google Shape;214;p35"/>
          <p:cNvCxnSpPr>
            <a:stCxn id="202" idx="2"/>
            <a:endCxn id="203"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15" name="Google Shape;215;p35"/>
          <p:cNvCxnSpPr>
            <a:stCxn id="203" idx="2"/>
            <a:endCxn id="204"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16" name="Google Shape;216;p35"/>
          <p:cNvCxnSpPr>
            <a:stCxn id="204" idx="2"/>
            <a:endCxn id="205"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17" name="Google Shape;217;p35"/>
          <p:cNvCxnSpPr>
            <a:stCxn id="205" idx="2"/>
            <a:endCxn id="211"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218" name="Google Shape;218;p35"/>
          <p:cNvCxnSpPr>
            <a:stCxn id="211" idx="2"/>
            <a:endCxn id="212"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19" name="Google Shape;219;p35"/>
          <p:cNvCxnSpPr>
            <a:stCxn id="206" idx="1"/>
          </p:cNvCxnSpPr>
          <p:nvPr/>
        </p:nvCxnSpPr>
        <p:spPr>
          <a:xfrm flipH="1">
            <a:off x="3797700" y="739432"/>
            <a:ext cx="3315300" cy="2578800"/>
          </a:xfrm>
          <a:prstGeom prst="straightConnector1">
            <a:avLst/>
          </a:prstGeom>
          <a:noFill/>
          <a:ln cap="flat" cmpd="sng" w="28575">
            <a:solidFill>
              <a:schemeClr val="dk2"/>
            </a:solidFill>
            <a:prstDash val="solid"/>
            <a:round/>
            <a:headEnd len="med" w="med" type="none"/>
            <a:tailEnd len="med" w="med" type="triangle"/>
          </a:ln>
        </p:spPr>
      </p:cxnSp>
      <p:cxnSp>
        <p:nvCxnSpPr>
          <p:cNvPr id="220" name="Google Shape;220;p35"/>
          <p:cNvCxnSpPr>
            <a:stCxn id="207" idx="1"/>
          </p:cNvCxnSpPr>
          <p:nvPr/>
        </p:nvCxnSpPr>
        <p:spPr>
          <a:xfrm flipH="1">
            <a:off x="3950100" y="1525545"/>
            <a:ext cx="3162900" cy="1945200"/>
          </a:xfrm>
          <a:prstGeom prst="straightConnector1">
            <a:avLst/>
          </a:prstGeom>
          <a:noFill/>
          <a:ln cap="flat" cmpd="sng" w="28575">
            <a:solidFill>
              <a:schemeClr val="dk2"/>
            </a:solidFill>
            <a:prstDash val="solid"/>
            <a:round/>
            <a:headEnd len="med" w="med" type="none"/>
            <a:tailEnd len="med" w="med" type="triangle"/>
          </a:ln>
        </p:spPr>
      </p:cxnSp>
      <p:cxnSp>
        <p:nvCxnSpPr>
          <p:cNvPr id="221" name="Google Shape;221;p35"/>
          <p:cNvCxnSpPr>
            <a:stCxn id="208" idx="1"/>
          </p:cNvCxnSpPr>
          <p:nvPr/>
        </p:nvCxnSpPr>
        <p:spPr>
          <a:xfrm flipH="1">
            <a:off x="3947100" y="2311659"/>
            <a:ext cx="3165900" cy="1342800"/>
          </a:xfrm>
          <a:prstGeom prst="straightConnector1">
            <a:avLst/>
          </a:prstGeom>
          <a:noFill/>
          <a:ln cap="flat" cmpd="sng" w="28575">
            <a:solidFill>
              <a:schemeClr val="dk2"/>
            </a:solidFill>
            <a:prstDash val="solid"/>
            <a:round/>
            <a:headEnd len="med" w="med" type="none"/>
            <a:tailEnd len="med" w="med" type="triangle"/>
          </a:ln>
        </p:spPr>
      </p:cxnSp>
      <p:cxnSp>
        <p:nvCxnSpPr>
          <p:cNvPr id="222" name="Google Shape;222;p35"/>
          <p:cNvCxnSpPr>
            <a:stCxn id="209" idx="1"/>
          </p:cNvCxnSpPr>
          <p:nvPr/>
        </p:nvCxnSpPr>
        <p:spPr>
          <a:xfrm flipH="1">
            <a:off x="3928200" y="3205473"/>
            <a:ext cx="3184800" cy="598200"/>
          </a:xfrm>
          <a:prstGeom prst="straightConnector1">
            <a:avLst/>
          </a:prstGeom>
          <a:noFill/>
          <a:ln cap="flat" cmpd="sng" w="28575">
            <a:solidFill>
              <a:schemeClr val="dk2"/>
            </a:solidFill>
            <a:prstDash val="solid"/>
            <a:round/>
            <a:headEnd len="med" w="med" type="none"/>
            <a:tailEnd len="med" w="med" type="triangle"/>
          </a:ln>
        </p:spPr>
      </p:cxnSp>
      <p:cxnSp>
        <p:nvCxnSpPr>
          <p:cNvPr id="223" name="Google Shape;223;p35"/>
          <p:cNvCxnSpPr>
            <a:stCxn id="213" idx="1"/>
          </p:cNvCxnSpPr>
          <p:nvPr/>
        </p:nvCxnSpPr>
        <p:spPr>
          <a:xfrm rot="10800000">
            <a:off x="3816300" y="4102700"/>
            <a:ext cx="3296700" cy="782700"/>
          </a:xfrm>
          <a:prstGeom prst="straightConnector1">
            <a:avLst/>
          </a:prstGeom>
          <a:noFill/>
          <a:ln cap="flat" cmpd="sng" w="28575">
            <a:solidFill>
              <a:schemeClr val="dk2"/>
            </a:solidFill>
            <a:prstDash val="solid"/>
            <a:round/>
            <a:headEnd len="med" w="med" type="none"/>
            <a:tailEnd len="med" w="med" type="triangle"/>
          </a:ln>
        </p:spPr>
      </p:cxnSp>
      <p:cxnSp>
        <p:nvCxnSpPr>
          <p:cNvPr id="224" name="Google Shape;224;p35"/>
          <p:cNvCxnSpPr>
            <a:stCxn id="225" idx="1"/>
          </p:cNvCxnSpPr>
          <p:nvPr/>
        </p:nvCxnSpPr>
        <p:spPr>
          <a:xfrm rot="10800000">
            <a:off x="3853500" y="3915686"/>
            <a:ext cx="3259500" cy="183600"/>
          </a:xfrm>
          <a:prstGeom prst="straightConnector1">
            <a:avLst/>
          </a:prstGeom>
          <a:noFill/>
          <a:ln cap="flat" cmpd="sng" w="28575">
            <a:solidFill>
              <a:schemeClr val="dk2"/>
            </a:solidFill>
            <a:prstDash val="solid"/>
            <a:round/>
            <a:headEnd len="med" w="med" type="none"/>
            <a:tailEnd len="med" w="med" type="triangle"/>
          </a:ln>
        </p:spPr>
      </p:cxnSp>
      <p:sp>
        <p:nvSpPr>
          <p:cNvPr id="225" name="Google Shape;225;p35"/>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226" name="Google Shape;226;p35"/>
          <p:cNvSpPr txBox="1"/>
          <p:nvPr/>
        </p:nvSpPr>
        <p:spPr>
          <a:xfrm>
            <a:off x="1134275" y="3298375"/>
            <a:ext cx="2745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Different representations of the same program!</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232" name="Google Shape;232;p36"/>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233" name="Google Shape;233;p36"/>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234" name="Google Shape;234;p36"/>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235" name="Google Shape;235;p36"/>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236" name="Google Shape;236;p36"/>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37" name="Google Shape;237;p36"/>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38" name="Google Shape;238;p36"/>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239" name="Google Shape;239;p36"/>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240" name="Google Shape;240;p36"/>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241" name="Google Shape;241;p36"/>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242" name="Google Shape;242;p36"/>
          <p:cNvCxnSpPr>
            <a:stCxn id="231" idx="2"/>
            <a:endCxn id="232"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43" name="Google Shape;243;p36"/>
          <p:cNvCxnSpPr>
            <a:stCxn id="232" idx="2"/>
            <a:endCxn id="233"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44" name="Google Shape;244;p36"/>
          <p:cNvCxnSpPr>
            <a:stCxn id="233" idx="2"/>
            <a:endCxn id="234"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45" name="Google Shape;245;p36"/>
          <p:cNvCxnSpPr>
            <a:stCxn id="234" idx="2"/>
            <a:endCxn id="239"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246" name="Google Shape;246;p36"/>
          <p:cNvCxnSpPr>
            <a:stCxn id="239" idx="2"/>
            <a:endCxn id="240"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247" name="Google Shape;247;p36"/>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248" name="Google Shape;248;p36"/>
          <p:cNvSpPr/>
          <p:nvPr/>
        </p:nvSpPr>
        <p:spPr>
          <a:xfrm>
            <a:off x="5142250" y="35600"/>
            <a:ext cx="3847500" cy="2946300"/>
          </a:xfrm>
          <a:prstGeom prst="roundRect">
            <a:avLst>
              <a:gd fmla="val 9509"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9" name="Google Shape;249;p36"/>
          <p:cNvSpPr txBox="1"/>
          <p:nvPr/>
        </p:nvSpPr>
        <p:spPr>
          <a:xfrm>
            <a:off x="172825" y="-32375"/>
            <a:ext cx="50427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Frontend of the compiler</a:t>
            </a:r>
            <a:endParaRPr sz="2200">
              <a:solidFill>
                <a:schemeClr val="dk2"/>
              </a:solidFill>
            </a:endParaRPr>
          </a:p>
          <a:p>
            <a:pPr indent="0" lvl="0" marL="0" rtl="0" algn="l">
              <a:spcBef>
                <a:spcPts val="0"/>
              </a:spcBef>
              <a:spcAft>
                <a:spcPts val="0"/>
              </a:spcAft>
              <a:buNone/>
            </a:pPr>
            <a:r>
              <a:rPr lang="en" sz="1600">
                <a:solidFill>
                  <a:schemeClr val="dk2"/>
                </a:solidFill>
              </a:rPr>
              <a:t>Main role: from text to a structured representation.</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Grammar</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Type system</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Diagnostics</a:t>
            </a:r>
            <a:endParaRPr sz="1600">
              <a:solidFill>
                <a:schemeClr val="dk2"/>
              </a:solidFill>
            </a:endParaRPr>
          </a:p>
          <a:p>
            <a:pPr indent="0" lvl="0" marL="0" rtl="0" algn="l">
              <a:spcBef>
                <a:spcPts val="0"/>
              </a:spcBef>
              <a:spcAft>
                <a:spcPts val="0"/>
              </a:spcAft>
              <a:buNone/>
            </a:pPr>
            <a:r>
              <a:rPr lang="en" sz="1600">
                <a:solidFill>
                  <a:schemeClr val="dk2"/>
                </a:solidFill>
              </a:rPr>
              <a:t>Operates on “AST”: faithful structure, not easy to transform!</a:t>
            </a:r>
            <a:endParaRPr sz="16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255" name="Google Shape;255;p37"/>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256" name="Google Shape;256;p37"/>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257" name="Google Shape;257;p37"/>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258" name="Google Shape;258;p37"/>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259" name="Google Shape;259;p37"/>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60" name="Google Shape;260;p37"/>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61" name="Google Shape;261;p37"/>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262" name="Google Shape;262;p37"/>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263" name="Google Shape;263;p37"/>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264" name="Google Shape;264;p37"/>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265" name="Google Shape;265;p37"/>
          <p:cNvCxnSpPr>
            <a:stCxn id="254" idx="2"/>
            <a:endCxn id="255"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66" name="Google Shape;266;p37"/>
          <p:cNvCxnSpPr>
            <a:stCxn id="255" idx="2"/>
            <a:endCxn id="256"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67" name="Google Shape;267;p37"/>
          <p:cNvCxnSpPr>
            <a:stCxn id="256" idx="2"/>
            <a:endCxn id="257"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68" name="Google Shape;268;p37"/>
          <p:cNvCxnSpPr>
            <a:stCxn id="257" idx="2"/>
            <a:endCxn id="262"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269" name="Google Shape;269;p37"/>
          <p:cNvCxnSpPr>
            <a:stCxn id="262" idx="2"/>
            <a:endCxn id="263"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270" name="Google Shape;270;p37"/>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271" name="Google Shape;271;p37"/>
          <p:cNvSpPr/>
          <p:nvPr/>
        </p:nvSpPr>
        <p:spPr>
          <a:xfrm>
            <a:off x="5142250" y="35600"/>
            <a:ext cx="3847500" cy="2946300"/>
          </a:xfrm>
          <a:prstGeom prst="roundRect">
            <a:avLst>
              <a:gd fmla="val 9509"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2" name="Google Shape;272;p37"/>
          <p:cNvSpPr txBox="1"/>
          <p:nvPr/>
        </p:nvSpPr>
        <p:spPr>
          <a:xfrm>
            <a:off x="172825" y="-32375"/>
            <a:ext cx="50427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Frontend of the compiler</a:t>
            </a:r>
            <a:endParaRPr sz="2200">
              <a:solidFill>
                <a:schemeClr val="dk2"/>
              </a:solidFill>
            </a:endParaRPr>
          </a:p>
          <a:p>
            <a:pPr indent="0" lvl="0" marL="0" rtl="0" algn="l">
              <a:spcBef>
                <a:spcPts val="0"/>
              </a:spcBef>
              <a:spcAft>
                <a:spcPts val="0"/>
              </a:spcAft>
              <a:buNone/>
            </a:pPr>
            <a:r>
              <a:rPr lang="en" sz="1600">
                <a:solidFill>
                  <a:schemeClr val="dk2"/>
                </a:solidFill>
              </a:rPr>
              <a:t>Main role: from text to a structured representation.</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Grammar</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Type system</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Diagnostics</a:t>
            </a:r>
            <a:endParaRPr sz="1600">
              <a:solidFill>
                <a:schemeClr val="dk2"/>
              </a:solidFill>
            </a:endParaRPr>
          </a:p>
          <a:p>
            <a:pPr indent="0" lvl="0" marL="0" rtl="0" algn="l">
              <a:spcBef>
                <a:spcPts val="0"/>
              </a:spcBef>
              <a:spcAft>
                <a:spcPts val="0"/>
              </a:spcAft>
              <a:buNone/>
            </a:pPr>
            <a:r>
              <a:rPr lang="en" sz="1600">
                <a:solidFill>
                  <a:schemeClr val="dk2"/>
                </a:solidFill>
              </a:rPr>
              <a:t>Operates on “AST”: faithful structure, not easy to transform!</a:t>
            </a:r>
            <a:endParaRPr sz="1600">
              <a:solidFill>
                <a:schemeClr val="dk2"/>
              </a:solidFill>
            </a:endParaRPr>
          </a:p>
        </p:txBody>
      </p:sp>
      <p:pic>
        <p:nvPicPr>
          <p:cNvPr id="273" name="Google Shape;273;p37"/>
          <p:cNvPicPr preferRelativeResize="0"/>
          <p:nvPr/>
        </p:nvPicPr>
        <p:blipFill rotWithShape="1">
          <a:blip r:embed="rId3">
            <a:alphaModFix/>
          </a:blip>
          <a:srcRect b="0" l="0" r="0" t="2666"/>
          <a:stretch/>
        </p:blipFill>
        <p:spPr>
          <a:xfrm>
            <a:off x="84350" y="1967125"/>
            <a:ext cx="3381375" cy="1362825"/>
          </a:xfrm>
          <a:prstGeom prst="rect">
            <a:avLst/>
          </a:prstGeom>
          <a:noFill/>
          <a:ln>
            <a:noFill/>
          </a:ln>
        </p:spPr>
      </p:pic>
      <p:pic>
        <p:nvPicPr>
          <p:cNvPr id="274" name="Google Shape;274;p37"/>
          <p:cNvPicPr preferRelativeResize="0"/>
          <p:nvPr/>
        </p:nvPicPr>
        <p:blipFill>
          <a:blip r:embed="rId4">
            <a:alphaModFix/>
          </a:blip>
          <a:stretch>
            <a:fillRect/>
          </a:stretch>
        </p:blipFill>
        <p:spPr>
          <a:xfrm>
            <a:off x="917125" y="3028875"/>
            <a:ext cx="6451024" cy="1835900"/>
          </a:xfrm>
          <a:prstGeom prst="rect">
            <a:avLst/>
          </a:prstGeom>
          <a:noFill/>
          <a:ln cap="flat" cmpd="sng" w="9525">
            <a:solidFill>
              <a:schemeClr val="dk1"/>
            </a:solidFill>
            <a:prstDash val="solid"/>
            <a:round/>
            <a:headEnd len="sm" w="sm" type="none"/>
            <a:tailEnd len="sm" w="sm" type="none"/>
          </a:ln>
        </p:spPr>
      </p:pic>
      <p:sp>
        <p:nvSpPr>
          <p:cNvPr id="275" name="Google Shape;275;p37"/>
          <p:cNvSpPr txBox="1"/>
          <p:nvPr/>
        </p:nvSpPr>
        <p:spPr>
          <a:xfrm>
            <a:off x="1449050" y="18147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dk2"/>
                </a:solidFill>
              </a:rPr>
              <a:t>clang -Xclang -ast-dump</a:t>
            </a:r>
            <a:endParaRPr i="1" sz="1800">
              <a:solidFill>
                <a:schemeClr val="dk2"/>
              </a:solidFill>
            </a:endParaRPr>
          </a:p>
        </p:txBody>
      </p:sp>
      <p:sp>
        <p:nvSpPr>
          <p:cNvPr id="276" name="Google Shape;276;p37"/>
          <p:cNvSpPr txBox="1"/>
          <p:nvPr/>
        </p:nvSpPr>
        <p:spPr>
          <a:xfrm>
            <a:off x="76188" y="47615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5"/>
              </a:rPr>
              <a:t>https://godbolt.org/z/1br84hxdK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8"/>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282" name="Google Shape;282;p38"/>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283" name="Google Shape;283;p38"/>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284" name="Google Shape;284;p38"/>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285" name="Google Shape;285;p38"/>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286" name="Google Shape;286;p38"/>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87" name="Google Shape;287;p38"/>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288" name="Google Shape;288;p38"/>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289" name="Google Shape;289;p38"/>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290" name="Google Shape;290;p38"/>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291" name="Google Shape;291;p38"/>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292" name="Google Shape;292;p38"/>
          <p:cNvCxnSpPr>
            <a:stCxn id="281" idx="2"/>
            <a:endCxn id="282"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93" name="Google Shape;293;p38"/>
          <p:cNvCxnSpPr>
            <a:stCxn id="282" idx="2"/>
            <a:endCxn id="283"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94" name="Google Shape;294;p38"/>
          <p:cNvCxnSpPr>
            <a:stCxn id="283" idx="2"/>
            <a:endCxn id="284"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295" name="Google Shape;295;p38"/>
          <p:cNvCxnSpPr>
            <a:stCxn id="284" idx="2"/>
            <a:endCxn id="289"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296" name="Google Shape;296;p38"/>
          <p:cNvCxnSpPr>
            <a:stCxn id="289" idx="2"/>
            <a:endCxn id="290"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297" name="Google Shape;297;p38"/>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298" name="Google Shape;298;p38"/>
          <p:cNvSpPr/>
          <p:nvPr/>
        </p:nvSpPr>
        <p:spPr>
          <a:xfrm>
            <a:off x="5142250" y="35600"/>
            <a:ext cx="3847500" cy="2946300"/>
          </a:xfrm>
          <a:prstGeom prst="roundRect">
            <a:avLst>
              <a:gd fmla="val 9509"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38"/>
          <p:cNvSpPr txBox="1"/>
          <p:nvPr/>
        </p:nvSpPr>
        <p:spPr>
          <a:xfrm>
            <a:off x="172825" y="-32375"/>
            <a:ext cx="50427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Frontend of the compiler</a:t>
            </a:r>
            <a:endParaRPr sz="2200">
              <a:solidFill>
                <a:schemeClr val="dk2"/>
              </a:solidFill>
            </a:endParaRPr>
          </a:p>
          <a:p>
            <a:pPr indent="0" lvl="0" marL="0" rtl="0" algn="l">
              <a:spcBef>
                <a:spcPts val="0"/>
              </a:spcBef>
              <a:spcAft>
                <a:spcPts val="0"/>
              </a:spcAft>
              <a:buNone/>
            </a:pPr>
            <a:r>
              <a:rPr lang="en" sz="1600">
                <a:solidFill>
                  <a:schemeClr val="dk2"/>
                </a:solidFill>
              </a:rPr>
              <a:t>Main role: from text to a structured representation.</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Grammar</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Type system</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Diagnostics</a:t>
            </a:r>
            <a:endParaRPr sz="1600">
              <a:solidFill>
                <a:schemeClr val="dk2"/>
              </a:solidFill>
            </a:endParaRPr>
          </a:p>
          <a:p>
            <a:pPr indent="0" lvl="0" marL="0" rtl="0" algn="l">
              <a:spcBef>
                <a:spcPts val="0"/>
              </a:spcBef>
              <a:spcAft>
                <a:spcPts val="0"/>
              </a:spcAft>
              <a:buNone/>
            </a:pPr>
            <a:r>
              <a:rPr lang="en" sz="1600">
                <a:solidFill>
                  <a:schemeClr val="dk2"/>
                </a:solidFill>
              </a:rPr>
              <a:t>Operates on “AST”: faithful structure, not easy to transform!</a:t>
            </a:r>
            <a:endParaRPr sz="1600">
              <a:solidFill>
                <a:schemeClr val="dk2"/>
              </a:solidFill>
            </a:endParaRPr>
          </a:p>
        </p:txBody>
      </p:sp>
      <p:sp>
        <p:nvSpPr>
          <p:cNvPr id="300" name="Google Shape;300;p38"/>
          <p:cNvSpPr txBox="1"/>
          <p:nvPr/>
        </p:nvSpPr>
        <p:spPr>
          <a:xfrm>
            <a:off x="172825" y="1885950"/>
            <a:ext cx="50427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“Middle-end” of the compiler</a:t>
            </a:r>
            <a:endParaRPr sz="2200">
              <a:solidFill>
                <a:schemeClr val="dk2"/>
              </a:solidFill>
            </a:endParaRPr>
          </a:p>
          <a:p>
            <a:pPr indent="0" lvl="0" marL="0" rtl="0" algn="l">
              <a:spcBef>
                <a:spcPts val="0"/>
              </a:spcBef>
              <a:spcAft>
                <a:spcPts val="0"/>
              </a:spcAft>
              <a:buNone/>
            </a:pPr>
            <a:r>
              <a:rPr lang="en" sz="1600">
                <a:solidFill>
                  <a:schemeClr val="dk2"/>
                </a:solidFill>
              </a:rPr>
              <a:t>Transform the program, usually to “optimize”</a:t>
            </a:r>
            <a:endParaRPr sz="1600">
              <a:solidFill>
                <a:schemeClr val="dk2"/>
              </a:solidFill>
            </a:endParaRPr>
          </a:p>
          <a:p>
            <a:pPr indent="0" lvl="0" marL="0" rtl="0" algn="l">
              <a:spcBef>
                <a:spcPts val="0"/>
              </a:spcBef>
              <a:spcAft>
                <a:spcPts val="0"/>
              </a:spcAft>
              <a:buNone/>
            </a:pPr>
            <a:r>
              <a:rPr lang="en" sz="1600">
                <a:solidFill>
                  <a:schemeClr val="dk2"/>
                </a:solidFill>
              </a:rPr>
              <a:t>Operates on IR: designed for analysis and transformations, does not contains “source” information like the AST.</a:t>
            </a:r>
            <a:endParaRPr sz="1600">
              <a:solidFill>
                <a:schemeClr val="dk2"/>
              </a:solidFill>
            </a:endParaRPr>
          </a:p>
        </p:txBody>
      </p:sp>
      <p:sp>
        <p:nvSpPr>
          <p:cNvPr id="301" name="Google Shape;301;p38"/>
          <p:cNvSpPr/>
          <p:nvPr/>
        </p:nvSpPr>
        <p:spPr>
          <a:xfrm>
            <a:off x="5142250" y="2907300"/>
            <a:ext cx="3847500" cy="1326000"/>
          </a:xfrm>
          <a:prstGeom prst="roundRect">
            <a:avLst>
              <a:gd fmla="val 16667" name="adj"/>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9"/>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307" name="Google Shape;307;p39"/>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308" name="Google Shape;308;p39"/>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309" name="Google Shape;309;p39"/>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310" name="Google Shape;310;p39"/>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311" name="Google Shape;311;p39"/>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312" name="Google Shape;312;p39"/>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313" name="Google Shape;313;p39"/>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314" name="Google Shape;314;p39"/>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315" name="Google Shape;315;p39"/>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316" name="Google Shape;316;p39"/>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317" name="Google Shape;317;p39"/>
          <p:cNvCxnSpPr>
            <a:stCxn id="306" idx="2"/>
            <a:endCxn id="307"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18" name="Google Shape;318;p39"/>
          <p:cNvCxnSpPr>
            <a:stCxn id="307" idx="2"/>
            <a:endCxn id="308"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19" name="Google Shape;319;p39"/>
          <p:cNvCxnSpPr>
            <a:stCxn id="308" idx="2"/>
            <a:endCxn id="309"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20" name="Google Shape;320;p39"/>
          <p:cNvCxnSpPr>
            <a:stCxn id="309" idx="2"/>
            <a:endCxn id="314"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321" name="Google Shape;321;p39"/>
          <p:cNvCxnSpPr>
            <a:stCxn id="314" idx="2"/>
            <a:endCxn id="315"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322" name="Google Shape;322;p39"/>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323" name="Google Shape;323;p39"/>
          <p:cNvSpPr/>
          <p:nvPr/>
        </p:nvSpPr>
        <p:spPr>
          <a:xfrm>
            <a:off x="5142250" y="35600"/>
            <a:ext cx="3847500" cy="2946300"/>
          </a:xfrm>
          <a:prstGeom prst="roundRect">
            <a:avLst>
              <a:gd fmla="val 9509"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39"/>
          <p:cNvSpPr txBox="1"/>
          <p:nvPr/>
        </p:nvSpPr>
        <p:spPr>
          <a:xfrm>
            <a:off x="172825" y="1885950"/>
            <a:ext cx="50427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“Middle-end” of the compiler</a:t>
            </a:r>
            <a:endParaRPr sz="2200">
              <a:solidFill>
                <a:schemeClr val="dk2"/>
              </a:solidFill>
            </a:endParaRPr>
          </a:p>
          <a:p>
            <a:pPr indent="0" lvl="0" marL="0" rtl="0" algn="l">
              <a:spcBef>
                <a:spcPts val="0"/>
              </a:spcBef>
              <a:spcAft>
                <a:spcPts val="0"/>
              </a:spcAft>
              <a:buNone/>
            </a:pPr>
            <a:r>
              <a:rPr lang="en" sz="1600">
                <a:solidFill>
                  <a:schemeClr val="dk2"/>
                </a:solidFill>
              </a:rPr>
              <a:t>Transform the program, usually to “optimize”</a:t>
            </a:r>
            <a:endParaRPr sz="1600">
              <a:solidFill>
                <a:schemeClr val="dk2"/>
              </a:solidFill>
            </a:endParaRPr>
          </a:p>
          <a:p>
            <a:pPr indent="0" lvl="0" marL="0" rtl="0" algn="l">
              <a:spcBef>
                <a:spcPts val="0"/>
              </a:spcBef>
              <a:spcAft>
                <a:spcPts val="0"/>
              </a:spcAft>
              <a:buNone/>
            </a:pPr>
            <a:r>
              <a:rPr lang="en" sz="1600">
                <a:solidFill>
                  <a:schemeClr val="dk2"/>
                </a:solidFill>
              </a:rPr>
              <a:t>Operates on IR: designed for analysis and transformations, does not contains “source” information like the AST.</a:t>
            </a:r>
            <a:endParaRPr sz="1600">
              <a:solidFill>
                <a:schemeClr val="dk2"/>
              </a:solidFill>
            </a:endParaRPr>
          </a:p>
        </p:txBody>
      </p:sp>
      <p:sp>
        <p:nvSpPr>
          <p:cNvPr id="325" name="Google Shape;325;p39"/>
          <p:cNvSpPr/>
          <p:nvPr/>
        </p:nvSpPr>
        <p:spPr>
          <a:xfrm>
            <a:off x="5142250" y="2907300"/>
            <a:ext cx="3847500" cy="1326000"/>
          </a:xfrm>
          <a:prstGeom prst="roundRect">
            <a:avLst>
              <a:gd fmla="val 16667" name="adj"/>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39"/>
          <p:cNvSpPr txBox="1"/>
          <p:nvPr/>
        </p:nvSpPr>
        <p:spPr>
          <a:xfrm>
            <a:off x="1296650" y="3186325"/>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800">
                <a:solidFill>
                  <a:schemeClr val="dk2"/>
                </a:solidFill>
              </a:rPr>
              <a:t>clang -emit-llvm -S -o -</a:t>
            </a:r>
            <a:endParaRPr i="1" sz="1800">
              <a:solidFill>
                <a:schemeClr val="dk2"/>
              </a:solidFill>
            </a:endParaRPr>
          </a:p>
        </p:txBody>
      </p:sp>
      <p:pic>
        <p:nvPicPr>
          <p:cNvPr id="327" name="Google Shape;327;p39"/>
          <p:cNvPicPr preferRelativeResize="0"/>
          <p:nvPr/>
        </p:nvPicPr>
        <p:blipFill>
          <a:blip r:embed="rId3">
            <a:alphaModFix/>
          </a:blip>
          <a:stretch>
            <a:fillRect/>
          </a:stretch>
        </p:blipFill>
        <p:spPr>
          <a:xfrm>
            <a:off x="89150" y="3593000"/>
            <a:ext cx="4976901" cy="1464899"/>
          </a:xfrm>
          <a:prstGeom prst="rect">
            <a:avLst/>
          </a:prstGeom>
          <a:noFill/>
          <a:ln>
            <a:noFill/>
          </a:ln>
        </p:spPr>
      </p:pic>
      <p:pic>
        <p:nvPicPr>
          <p:cNvPr id="328" name="Google Shape;328;p39"/>
          <p:cNvPicPr preferRelativeResize="0"/>
          <p:nvPr/>
        </p:nvPicPr>
        <p:blipFill rotWithShape="1">
          <a:blip r:embed="rId4">
            <a:alphaModFix/>
          </a:blip>
          <a:srcRect b="0" l="0" r="0" t="2666"/>
          <a:stretch/>
        </p:blipFill>
        <p:spPr>
          <a:xfrm>
            <a:off x="-27225" y="-4875"/>
            <a:ext cx="3381375" cy="1362825"/>
          </a:xfrm>
          <a:prstGeom prst="rect">
            <a:avLst/>
          </a:prstGeom>
          <a:noFill/>
          <a:ln>
            <a:noFill/>
          </a:ln>
        </p:spPr>
      </p:pic>
      <p:pic>
        <p:nvPicPr>
          <p:cNvPr id="329" name="Google Shape;329;p39"/>
          <p:cNvPicPr preferRelativeResize="0"/>
          <p:nvPr/>
        </p:nvPicPr>
        <p:blipFill>
          <a:blip r:embed="rId5">
            <a:alphaModFix/>
          </a:blip>
          <a:stretch>
            <a:fillRect/>
          </a:stretch>
        </p:blipFill>
        <p:spPr>
          <a:xfrm>
            <a:off x="2329550" y="828275"/>
            <a:ext cx="6451024" cy="18359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0"/>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335" name="Google Shape;335;p40"/>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336" name="Google Shape;336;p40"/>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337" name="Google Shape;337;p40"/>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338" name="Google Shape;338;p40"/>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339" name="Google Shape;339;p40"/>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340" name="Google Shape;340;p40"/>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341" name="Google Shape;341;p40"/>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342" name="Google Shape;342;p40"/>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343" name="Google Shape;343;p40"/>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344" name="Google Shape;344;p40"/>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345" name="Google Shape;345;p40"/>
          <p:cNvCxnSpPr>
            <a:stCxn id="334" idx="2"/>
            <a:endCxn id="335"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46" name="Google Shape;346;p40"/>
          <p:cNvCxnSpPr>
            <a:stCxn id="335" idx="2"/>
            <a:endCxn id="336"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47" name="Google Shape;347;p40"/>
          <p:cNvCxnSpPr>
            <a:stCxn id="336" idx="2"/>
            <a:endCxn id="337"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48" name="Google Shape;348;p40"/>
          <p:cNvCxnSpPr>
            <a:stCxn id="337" idx="2"/>
            <a:endCxn id="342"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349" name="Google Shape;349;p40"/>
          <p:cNvCxnSpPr>
            <a:stCxn id="342" idx="2"/>
            <a:endCxn id="343"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350" name="Google Shape;350;p40"/>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351" name="Google Shape;351;p40"/>
          <p:cNvSpPr/>
          <p:nvPr/>
        </p:nvSpPr>
        <p:spPr>
          <a:xfrm>
            <a:off x="5142250" y="35600"/>
            <a:ext cx="3847500" cy="2946300"/>
          </a:xfrm>
          <a:prstGeom prst="roundRect">
            <a:avLst>
              <a:gd fmla="val 9509"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2" name="Google Shape;352;p40"/>
          <p:cNvSpPr txBox="1"/>
          <p:nvPr/>
        </p:nvSpPr>
        <p:spPr>
          <a:xfrm>
            <a:off x="172825" y="-32375"/>
            <a:ext cx="50427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Frontend of the compiler</a:t>
            </a:r>
            <a:endParaRPr sz="2200">
              <a:solidFill>
                <a:schemeClr val="dk2"/>
              </a:solidFill>
            </a:endParaRPr>
          </a:p>
          <a:p>
            <a:pPr indent="0" lvl="0" marL="0" rtl="0" algn="l">
              <a:spcBef>
                <a:spcPts val="0"/>
              </a:spcBef>
              <a:spcAft>
                <a:spcPts val="0"/>
              </a:spcAft>
              <a:buNone/>
            </a:pPr>
            <a:r>
              <a:rPr lang="en" sz="1600">
                <a:solidFill>
                  <a:schemeClr val="dk2"/>
                </a:solidFill>
              </a:rPr>
              <a:t>Main role: from text to a structured representation.</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Grammar</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Type system</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Diagnostics</a:t>
            </a:r>
            <a:endParaRPr sz="1600">
              <a:solidFill>
                <a:schemeClr val="dk2"/>
              </a:solidFill>
            </a:endParaRPr>
          </a:p>
          <a:p>
            <a:pPr indent="0" lvl="0" marL="0" rtl="0" algn="l">
              <a:spcBef>
                <a:spcPts val="0"/>
              </a:spcBef>
              <a:spcAft>
                <a:spcPts val="0"/>
              </a:spcAft>
              <a:buNone/>
            </a:pPr>
            <a:r>
              <a:rPr lang="en" sz="1600">
                <a:solidFill>
                  <a:schemeClr val="dk2"/>
                </a:solidFill>
              </a:rPr>
              <a:t>Operates on “AST”: faithful structure, not easy to transform!</a:t>
            </a:r>
            <a:endParaRPr sz="1600">
              <a:solidFill>
                <a:schemeClr val="dk2"/>
              </a:solidFill>
            </a:endParaRPr>
          </a:p>
        </p:txBody>
      </p:sp>
      <p:sp>
        <p:nvSpPr>
          <p:cNvPr id="353" name="Google Shape;353;p40"/>
          <p:cNvSpPr txBox="1"/>
          <p:nvPr/>
        </p:nvSpPr>
        <p:spPr>
          <a:xfrm>
            <a:off x="172825" y="1885950"/>
            <a:ext cx="50427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“Middle-end” of the compiler</a:t>
            </a:r>
            <a:endParaRPr sz="2200">
              <a:solidFill>
                <a:schemeClr val="dk2"/>
              </a:solidFill>
            </a:endParaRPr>
          </a:p>
          <a:p>
            <a:pPr indent="0" lvl="0" marL="0" rtl="0" algn="l">
              <a:spcBef>
                <a:spcPts val="0"/>
              </a:spcBef>
              <a:spcAft>
                <a:spcPts val="0"/>
              </a:spcAft>
              <a:buNone/>
            </a:pPr>
            <a:r>
              <a:rPr lang="en" sz="1600">
                <a:solidFill>
                  <a:schemeClr val="dk2"/>
                </a:solidFill>
              </a:rPr>
              <a:t>Transform the program, usually to “optimize”</a:t>
            </a:r>
            <a:endParaRPr sz="1600">
              <a:solidFill>
                <a:schemeClr val="dk2"/>
              </a:solidFill>
            </a:endParaRPr>
          </a:p>
          <a:p>
            <a:pPr indent="0" lvl="0" marL="0" rtl="0" algn="l">
              <a:spcBef>
                <a:spcPts val="0"/>
              </a:spcBef>
              <a:spcAft>
                <a:spcPts val="0"/>
              </a:spcAft>
              <a:buNone/>
            </a:pPr>
            <a:r>
              <a:rPr lang="en" sz="1600">
                <a:solidFill>
                  <a:schemeClr val="dk2"/>
                </a:solidFill>
              </a:rPr>
              <a:t>Operates on IR: designed for analysis and transformations, does not contains “source” information like the AST.</a:t>
            </a:r>
            <a:endParaRPr sz="1600">
              <a:solidFill>
                <a:schemeClr val="dk2"/>
              </a:solidFill>
            </a:endParaRPr>
          </a:p>
        </p:txBody>
      </p:sp>
      <p:sp>
        <p:nvSpPr>
          <p:cNvPr id="354" name="Google Shape;354;p40"/>
          <p:cNvSpPr txBox="1"/>
          <p:nvPr/>
        </p:nvSpPr>
        <p:spPr>
          <a:xfrm>
            <a:off x="172825" y="4046675"/>
            <a:ext cx="5042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“Backend” of the compiler</a:t>
            </a:r>
            <a:endParaRPr sz="2200">
              <a:solidFill>
                <a:schemeClr val="dk2"/>
              </a:solidFill>
            </a:endParaRPr>
          </a:p>
          <a:p>
            <a:pPr indent="0" lvl="0" marL="0" rtl="0" algn="l">
              <a:spcBef>
                <a:spcPts val="0"/>
              </a:spcBef>
              <a:spcAft>
                <a:spcPts val="0"/>
              </a:spcAft>
              <a:buNone/>
            </a:pPr>
            <a:r>
              <a:rPr lang="en" sz="1600">
                <a:solidFill>
                  <a:schemeClr val="dk2"/>
                </a:solidFill>
              </a:rPr>
              <a:t>From IR to “ISA”: select the available instruction on the target. </a:t>
            </a:r>
            <a:endParaRPr sz="1600">
              <a:solidFill>
                <a:schemeClr val="dk2"/>
              </a:solidFill>
            </a:endParaRPr>
          </a:p>
        </p:txBody>
      </p:sp>
      <p:sp>
        <p:nvSpPr>
          <p:cNvPr id="355" name="Google Shape;355;p40"/>
          <p:cNvSpPr/>
          <p:nvPr/>
        </p:nvSpPr>
        <p:spPr>
          <a:xfrm>
            <a:off x="5142250" y="2907300"/>
            <a:ext cx="3847500" cy="1326000"/>
          </a:xfrm>
          <a:prstGeom prst="roundRect">
            <a:avLst>
              <a:gd fmla="val 16667" name="adj"/>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40"/>
          <p:cNvSpPr/>
          <p:nvPr/>
        </p:nvSpPr>
        <p:spPr>
          <a:xfrm>
            <a:off x="5142250" y="4139950"/>
            <a:ext cx="3847500" cy="8553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1"/>
          <p:cNvSpPr/>
          <p:nvPr/>
        </p:nvSpPr>
        <p:spPr>
          <a:xfrm>
            <a:off x="5414375" y="115525"/>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Lexical Analyzer</a:t>
            </a:r>
            <a:endParaRPr sz="1800"/>
          </a:p>
        </p:txBody>
      </p:sp>
      <p:sp>
        <p:nvSpPr>
          <p:cNvPr id="362" name="Google Shape;362;p41"/>
          <p:cNvSpPr/>
          <p:nvPr/>
        </p:nvSpPr>
        <p:spPr>
          <a:xfrm>
            <a:off x="5414375" y="901639"/>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Syntax Analyzer</a:t>
            </a:r>
            <a:endParaRPr sz="1800"/>
          </a:p>
        </p:txBody>
      </p:sp>
      <p:sp>
        <p:nvSpPr>
          <p:cNvPr id="363" name="Google Shape;363;p41"/>
          <p:cNvSpPr/>
          <p:nvPr/>
        </p:nvSpPr>
        <p:spPr>
          <a:xfrm>
            <a:off x="5414350" y="1687752"/>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Semantic Analyzer</a:t>
            </a:r>
            <a:endParaRPr sz="1800"/>
          </a:p>
        </p:txBody>
      </p:sp>
      <p:sp>
        <p:nvSpPr>
          <p:cNvPr id="364" name="Google Shape;364;p41"/>
          <p:cNvSpPr/>
          <p:nvPr/>
        </p:nvSpPr>
        <p:spPr>
          <a:xfrm>
            <a:off x="5414375" y="2473866"/>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IR Emitter</a:t>
            </a:r>
            <a:endParaRPr sz="1800"/>
          </a:p>
        </p:txBody>
      </p:sp>
      <p:sp>
        <p:nvSpPr>
          <p:cNvPr id="365" name="Google Shape;365;p41"/>
          <p:cNvSpPr txBox="1"/>
          <p:nvPr/>
        </p:nvSpPr>
        <p:spPr>
          <a:xfrm>
            <a:off x="7113000" y="539332"/>
            <a:ext cx="214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Stream of Tokens</a:t>
            </a:r>
            <a:endParaRPr>
              <a:solidFill>
                <a:schemeClr val="dk2"/>
              </a:solidFill>
            </a:endParaRPr>
          </a:p>
        </p:txBody>
      </p:sp>
      <p:sp>
        <p:nvSpPr>
          <p:cNvPr id="366" name="Google Shape;366;p41"/>
          <p:cNvSpPr txBox="1"/>
          <p:nvPr/>
        </p:nvSpPr>
        <p:spPr>
          <a:xfrm>
            <a:off x="7113000" y="1325445"/>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367" name="Google Shape;367;p41"/>
          <p:cNvSpPr txBox="1"/>
          <p:nvPr/>
        </p:nvSpPr>
        <p:spPr>
          <a:xfrm>
            <a:off x="7113000" y="2111559"/>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Abstract Syntax Tree</a:t>
            </a:r>
            <a:endParaRPr>
              <a:solidFill>
                <a:schemeClr val="dk2"/>
              </a:solidFill>
            </a:endParaRPr>
          </a:p>
        </p:txBody>
      </p:sp>
      <p:sp>
        <p:nvSpPr>
          <p:cNvPr id="368" name="Google Shape;368;p41"/>
          <p:cNvSpPr txBox="1"/>
          <p:nvPr/>
        </p:nvSpPr>
        <p:spPr>
          <a:xfrm>
            <a:off x="7113000" y="2897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369" name="Google Shape;369;p41"/>
          <p:cNvSpPr/>
          <p:nvPr/>
        </p:nvSpPr>
        <p:spPr>
          <a:xfrm>
            <a:off x="5414375" y="3475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Optimizer</a:t>
            </a:r>
            <a:endParaRPr sz="1800"/>
          </a:p>
        </p:txBody>
      </p:sp>
      <p:sp>
        <p:nvSpPr>
          <p:cNvPr id="370" name="Google Shape;370;p41"/>
          <p:cNvSpPr/>
          <p:nvPr/>
        </p:nvSpPr>
        <p:spPr>
          <a:xfrm>
            <a:off x="5414375" y="4261493"/>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Code Generation</a:t>
            </a:r>
            <a:endParaRPr sz="1800"/>
          </a:p>
        </p:txBody>
      </p:sp>
      <p:sp>
        <p:nvSpPr>
          <p:cNvPr id="371" name="Google Shape;371;p41"/>
          <p:cNvSpPr txBox="1"/>
          <p:nvPr/>
        </p:nvSpPr>
        <p:spPr>
          <a:xfrm>
            <a:off x="7113000" y="4685300"/>
            <a:ext cx="30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(Virtual) ISA (or Bytecode)</a:t>
            </a:r>
            <a:endParaRPr>
              <a:solidFill>
                <a:schemeClr val="dk2"/>
              </a:solidFill>
            </a:endParaRPr>
          </a:p>
        </p:txBody>
      </p:sp>
      <p:cxnSp>
        <p:nvCxnSpPr>
          <p:cNvPr id="372" name="Google Shape;372;p41"/>
          <p:cNvCxnSpPr>
            <a:stCxn id="361" idx="2"/>
            <a:endCxn id="362" idx="0"/>
          </p:cNvCxnSpPr>
          <p:nvPr/>
        </p:nvCxnSpPr>
        <p:spPr>
          <a:xfrm>
            <a:off x="6787175" y="577225"/>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73" name="Google Shape;373;p41"/>
          <p:cNvCxnSpPr>
            <a:stCxn id="362" idx="2"/>
            <a:endCxn id="363" idx="0"/>
          </p:cNvCxnSpPr>
          <p:nvPr/>
        </p:nvCxnSpPr>
        <p:spPr>
          <a:xfrm>
            <a:off x="6787175" y="1363339"/>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74" name="Google Shape;374;p41"/>
          <p:cNvCxnSpPr>
            <a:stCxn id="363" idx="2"/>
            <a:endCxn id="364" idx="0"/>
          </p:cNvCxnSpPr>
          <p:nvPr/>
        </p:nvCxnSpPr>
        <p:spPr>
          <a:xfrm>
            <a:off x="6787150" y="2149452"/>
            <a:ext cx="0" cy="324300"/>
          </a:xfrm>
          <a:prstGeom prst="straightConnector1">
            <a:avLst/>
          </a:prstGeom>
          <a:noFill/>
          <a:ln cap="flat" cmpd="sng" w="19050">
            <a:solidFill>
              <a:schemeClr val="dk2"/>
            </a:solidFill>
            <a:prstDash val="solid"/>
            <a:round/>
            <a:headEnd len="med" w="med" type="none"/>
            <a:tailEnd len="med" w="med" type="triangle"/>
          </a:ln>
        </p:spPr>
      </p:cxnSp>
      <p:cxnSp>
        <p:nvCxnSpPr>
          <p:cNvPr id="375" name="Google Shape;375;p41"/>
          <p:cNvCxnSpPr>
            <a:stCxn id="364" idx="2"/>
            <a:endCxn id="369" idx="0"/>
          </p:cNvCxnSpPr>
          <p:nvPr/>
        </p:nvCxnSpPr>
        <p:spPr>
          <a:xfrm>
            <a:off x="6787175" y="2935566"/>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376" name="Google Shape;376;p41"/>
          <p:cNvCxnSpPr>
            <a:stCxn id="369" idx="2"/>
            <a:endCxn id="370" idx="0"/>
          </p:cNvCxnSpPr>
          <p:nvPr/>
        </p:nvCxnSpPr>
        <p:spPr>
          <a:xfrm>
            <a:off x="6787175" y="3937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377" name="Google Shape;377;p41"/>
          <p:cNvSpPr txBox="1"/>
          <p:nvPr/>
        </p:nvSpPr>
        <p:spPr>
          <a:xfrm>
            <a:off x="7113000" y="3899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IR</a:t>
            </a:r>
            <a:endParaRPr>
              <a:solidFill>
                <a:schemeClr val="dk2"/>
              </a:solidFill>
            </a:endParaRPr>
          </a:p>
        </p:txBody>
      </p:sp>
      <p:sp>
        <p:nvSpPr>
          <p:cNvPr id="378" name="Google Shape;378;p41"/>
          <p:cNvSpPr/>
          <p:nvPr/>
        </p:nvSpPr>
        <p:spPr>
          <a:xfrm>
            <a:off x="5142250" y="35600"/>
            <a:ext cx="3847500" cy="2946300"/>
          </a:xfrm>
          <a:prstGeom prst="roundRect">
            <a:avLst>
              <a:gd fmla="val 9509"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41"/>
          <p:cNvSpPr txBox="1"/>
          <p:nvPr/>
        </p:nvSpPr>
        <p:spPr>
          <a:xfrm>
            <a:off x="172825" y="-32375"/>
            <a:ext cx="5042700" cy="200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Frontend of the compiler</a:t>
            </a:r>
            <a:endParaRPr sz="2200">
              <a:solidFill>
                <a:schemeClr val="dk2"/>
              </a:solidFill>
            </a:endParaRPr>
          </a:p>
          <a:p>
            <a:pPr indent="0" lvl="0" marL="0" rtl="0" algn="l">
              <a:spcBef>
                <a:spcPts val="0"/>
              </a:spcBef>
              <a:spcAft>
                <a:spcPts val="0"/>
              </a:spcAft>
              <a:buNone/>
            </a:pPr>
            <a:r>
              <a:rPr lang="en" sz="1600">
                <a:solidFill>
                  <a:schemeClr val="dk2"/>
                </a:solidFill>
              </a:rPr>
              <a:t>Main role: from text to a structured representation.</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Grammar</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Type system</a:t>
            </a:r>
            <a:endParaRPr sz="1600">
              <a:solidFill>
                <a:schemeClr val="dk2"/>
              </a:solidFill>
            </a:endParaRPr>
          </a:p>
          <a:p>
            <a:pPr indent="-330200" lvl="0" marL="457200" rtl="0" algn="l">
              <a:spcBef>
                <a:spcPts val="0"/>
              </a:spcBef>
              <a:spcAft>
                <a:spcPts val="0"/>
              </a:spcAft>
              <a:buClr>
                <a:schemeClr val="dk2"/>
              </a:buClr>
              <a:buSzPts val="1600"/>
              <a:buChar char="-"/>
            </a:pPr>
            <a:r>
              <a:rPr lang="en" sz="1600">
                <a:solidFill>
                  <a:schemeClr val="dk2"/>
                </a:solidFill>
              </a:rPr>
              <a:t>Diagnostics</a:t>
            </a:r>
            <a:endParaRPr sz="1600">
              <a:solidFill>
                <a:schemeClr val="dk2"/>
              </a:solidFill>
            </a:endParaRPr>
          </a:p>
          <a:p>
            <a:pPr indent="0" lvl="0" marL="0" rtl="0" algn="l">
              <a:spcBef>
                <a:spcPts val="0"/>
              </a:spcBef>
              <a:spcAft>
                <a:spcPts val="0"/>
              </a:spcAft>
              <a:buNone/>
            </a:pPr>
            <a:r>
              <a:rPr lang="en" sz="1600">
                <a:solidFill>
                  <a:schemeClr val="dk2"/>
                </a:solidFill>
              </a:rPr>
              <a:t>Operates on “AST”: faithful structure, not easy to transform!</a:t>
            </a:r>
            <a:endParaRPr sz="1600">
              <a:solidFill>
                <a:schemeClr val="dk2"/>
              </a:solidFill>
            </a:endParaRPr>
          </a:p>
        </p:txBody>
      </p:sp>
      <p:sp>
        <p:nvSpPr>
          <p:cNvPr id="380" name="Google Shape;380;p41"/>
          <p:cNvSpPr txBox="1"/>
          <p:nvPr/>
        </p:nvSpPr>
        <p:spPr>
          <a:xfrm>
            <a:off x="172825" y="1885950"/>
            <a:ext cx="50427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“Middle-end” of the compiler</a:t>
            </a:r>
            <a:endParaRPr sz="2200">
              <a:solidFill>
                <a:schemeClr val="dk2"/>
              </a:solidFill>
            </a:endParaRPr>
          </a:p>
          <a:p>
            <a:pPr indent="0" lvl="0" marL="0" rtl="0" algn="l">
              <a:spcBef>
                <a:spcPts val="0"/>
              </a:spcBef>
              <a:spcAft>
                <a:spcPts val="0"/>
              </a:spcAft>
              <a:buNone/>
            </a:pPr>
            <a:r>
              <a:rPr lang="en" sz="1600">
                <a:solidFill>
                  <a:schemeClr val="dk2"/>
                </a:solidFill>
              </a:rPr>
              <a:t>Transform the program, usually to “optimize”</a:t>
            </a:r>
            <a:endParaRPr sz="1600">
              <a:solidFill>
                <a:schemeClr val="dk2"/>
              </a:solidFill>
            </a:endParaRPr>
          </a:p>
          <a:p>
            <a:pPr indent="0" lvl="0" marL="0" rtl="0" algn="l">
              <a:spcBef>
                <a:spcPts val="0"/>
              </a:spcBef>
              <a:spcAft>
                <a:spcPts val="0"/>
              </a:spcAft>
              <a:buNone/>
            </a:pPr>
            <a:r>
              <a:rPr lang="en" sz="1600">
                <a:solidFill>
                  <a:schemeClr val="dk2"/>
                </a:solidFill>
              </a:rPr>
              <a:t>Operates on IR: designed for analysis and transformations, does not contains “source” information like the AST.</a:t>
            </a:r>
            <a:endParaRPr sz="1600">
              <a:solidFill>
                <a:schemeClr val="dk2"/>
              </a:solidFill>
            </a:endParaRPr>
          </a:p>
        </p:txBody>
      </p:sp>
      <p:sp>
        <p:nvSpPr>
          <p:cNvPr id="381" name="Google Shape;381;p41"/>
          <p:cNvSpPr txBox="1"/>
          <p:nvPr/>
        </p:nvSpPr>
        <p:spPr>
          <a:xfrm>
            <a:off x="172825" y="4046675"/>
            <a:ext cx="50427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“Backend” of the compiler</a:t>
            </a:r>
            <a:endParaRPr sz="2200">
              <a:solidFill>
                <a:schemeClr val="dk2"/>
              </a:solidFill>
            </a:endParaRPr>
          </a:p>
          <a:p>
            <a:pPr indent="0" lvl="0" marL="0" rtl="0" algn="l">
              <a:spcBef>
                <a:spcPts val="0"/>
              </a:spcBef>
              <a:spcAft>
                <a:spcPts val="0"/>
              </a:spcAft>
              <a:buNone/>
            </a:pPr>
            <a:r>
              <a:rPr lang="en" sz="1600">
                <a:solidFill>
                  <a:schemeClr val="dk2"/>
                </a:solidFill>
              </a:rPr>
              <a:t>From IR to “ISA”: select the available instruction on the target. </a:t>
            </a:r>
            <a:endParaRPr sz="1600">
              <a:solidFill>
                <a:schemeClr val="dk2"/>
              </a:solidFill>
            </a:endParaRPr>
          </a:p>
        </p:txBody>
      </p:sp>
      <p:sp>
        <p:nvSpPr>
          <p:cNvPr id="382" name="Google Shape;382;p41"/>
          <p:cNvSpPr/>
          <p:nvPr/>
        </p:nvSpPr>
        <p:spPr>
          <a:xfrm>
            <a:off x="5142250" y="2907300"/>
            <a:ext cx="3847500" cy="1326000"/>
          </a:xfrm>
          <a:prstGeom prst="roundRect">
            <a:avLst>
              <a:gd fmla="val 16667" name="adj"/>
            </a:avLst>
          </a:prstGeom>
          <a:noFill/>
          <a:ln cap="flat" cmpd="sng" w="2857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 name="Google Shape;383;p41"/>
          <p:cNvSpPr/>
          <p:nvPr/>
        </p:nvSpPr>
        <p:spPr>
          <a:xfrm>
            <a:off x="5142250" y="4139950"/>
            <a:ext cx="3847500" cy="855300"/>
          </a:xfrm>
          <a:prstGeom prst="roundRect">
            <a:avLst>
              <a:gd fmla="val 16667" name="adj"/>
            </a:avLst>
          </a:prstGeom>
          <a:noFill/>
          <a:ln cap="flat" cmpd="sng" w="2857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84" name="Google Shape;384;p41"/>
          <p:cNvCxnSpPr/>
          <p:nvPr/>
        </p:nvCxnSpPr>
        <p:spPr>
          <a:xfrm>
            <a:off x="136150" y="234750"/>
            <a:ext cx="8105700" cy="1867800"/>
          </a:xfrm>
          <a:prstGeom prst="straightConnector1">
            <a:avLst/>
          </a:prstGeom>
          <a:noFill/>
          <a:ln cap="flat" cmpd="sng" w="76200">
            <a:solidFill>
              <a:srgbClr val="FF0000"/>
            </a:solidFill>
            <a:prstDash val="solid"/>
            <a:round/>
            <a:headEnd len="med" w="med" type="none"/>
            <a:tailEnd len="med" w="med" type="none"/>
          </a:ln>
        </p:spPr>
      </p:cxnSp>
      <p:pic>
        <p:nvPicPr>
          <p:cNvPr id="385" name="Google Shape;385;p41"/>
          <p:cNvPicPr preferRelativeResize="0"/>
          <p:nvPr/>
        </p:nvPicPr>
        <p:blipFill>
          <a:blip r:embed="rId3">
            <a:alphaModFix/>
          </a:blip>
          <a:stretch>
            <a:fillRect/>
          </a:stretch>
        </p:blipFill>
        <p:spPr>
          <a:xfrm>
            <a:off x="1902600" y="3005550"/>
            <a:ext cx="3314970" cy="132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Modern languages pervasively invest in high level IRs</a:t>
            </a:r>
            <a:endParaRPr/>
          </a:p>
        </p:txBody>
      </p:sp>
      <p:sp>
        <p:nvSpPr>
          <p:cNvPr id="391" name="Google Shape;391;p42"/>
          <p:cNvSpPr/>
          <p:nvPr/>
        </p:nvSpPr>
        <p:spPr>
          <a:xfrm>
            <a:off x="5965638" y="2255000"/>
            <a:ext cx="1034100" cy="310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LLVM IR</a:t>
            </a:r>
            <a:endParaRPr/>
          </a:p>
        </p:txBody>
      </p:sp>
      <p:cxnSp>
        <p:nvCxnSpPr>
          <p:cNvPr id="392" name="Google Shape;392;p42"/>
          <p:cNvCxnSpPr/>
          <p:nvPr/>
        </p:nvCxnSpPr>
        <p:spPr>
          <a:xfrm flipH="1" rot="10800000">
            <a:off x="6997563" y="2393850"/>
            <a:ext cx="494100" cy="900"/>
          </a:xfrm>
          <a:prstGeom prst="straightConnector1">
            <a:avLst/>
          </a:prstGeom>
          <a:noFill/>
          <a:ln cap="flat" cmpd="sng" w="28575">
            <a:solidFill>
              <a:schemeClr val="dk2"/>
            </a:solidFill>
            <a:prstDash val="solid"/>
            <a:round/>
            <a:headEnd len="med" w="med" type="none"/>
            <a:tailEnd len="med" w="med" type="stealth"/>
          </a:ln>
        </p:spPr>
      </p:cxnSp>
      <p:cxnSp>
        <p:nvCxnSpPr>
          <p:cNvPr id="393" name="Google Shape;393;p42"/>
          <p:cNvCxnSpPr/>
          <p:nvPr/>
        </p:nvCxnSpPr>
        <p:spPr>
          <a:xfrm>
            <a:off x="5485563" y="1494775"/>
            <a:ext cx="488100" cy="774300"/>
          </a:xfrm>
          <a:prstGeom prst="straightConnector1">
            <a:avLst/>
          </a:prstGeom>
          <a:noFill/>
          <a:ln cap="flat" cmpd="sng" w="28575">
            <a:solidFill>
              <a:schemeClr val="dk2"/>
            </a:solidFill>
            <a:prstDash val="solid"/>
            <a:round/>
            <a:headEnd len="med" w="med" type="none"/>
            <a:tailEnd len="med" w="med" type="stealth"/>
          </a:ln>
        </p:spPr>
      </p:cxnSp>
      <p:sp>
        <p:nvSpPr>
          <p:cNvPr id="394" name="Google Shape;394;p42"/>
          <p:cNvSpPr txBox="1"/>
          <p:nvPr/>
        </p:nvSpPr>
        <p:spPr>
          <a:xfrm>
            <a:off x="7336988" y="2206350"/>
            <a:ext cx="617100" cy="3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a:t>
            </a:r>
            <a:endParaRPr sz="1200">
              <a:latin typeface="Roboto"/>
              <a:ea typeface="Roboto"/>
              <a:cs typeface="Roboto"/>
              <a:sym typeface="Roboto"/>
            </a:endParaRPr>
          </a:p>
        </p:txBody>
      </p:sp>
      <p:sp>
        <p:nvSpPr>
          <p:cNvPr id="395" name="Google Shape;395;p42"/>
          <p:cNvSpPr txBox="1"/>
          <p:nvPr/>
        </p:nvSpPr>
        <p:spPr>
          <a:xfrm>
            <a:off x="1942838" y="1851075"/>
            <a:ext cx="617100" cy="2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Swift</a:t>
            </a:r>
            <a:endParaRPr sz="1200">
              <a:latin typeface="Roboto"/>
              <a:ea typeface="Roboto"/>
              <a:cs typeface="Roboto"/>
              <a:sym typeface="Roboto"/>
            </a:endParaRPr>
          </a:p>
        </p:txBody>
      </p:sp>
      <p:cxnSp>
        <p:nvCxnSpPr>
          <p:cNvPr id="396" name="Google Shape;396;p42"/>
          <p:cNvCxnSpPr>
            <a:stCxn id="397" idx="3"/>
          </p:cNvCxnSpPr>
          <p:nvPr/>
        </p:nvCxnSpPr>
        <p:spPr>
          <a:xfrm flipH="1" rot="10800000">
            <a:off x="3933100" y="1963600"/>
            <a:ext cx="380700" cy="4200"/>
          </a:xfrm>
          <a:prstGeom prst="straightConnector1">
            <a:avLst/>
          </a:prstGeom>
          <a:noFill/>
          <a:ln cap="flat" cmpd="sng" w="28575">
            <a:solidFill>
              <a:schemeClr val="dk2"/>
            </a:solidFill>
            <a:prstDash val="solid"/>
            <a:round/>
            <a:headEnd len="med" w="med" type="none"/>
            <a:tailEnd len="med" w="med" type="stealth"/>
          </a:ln>
        </p:spPr>
      </p:cxnSp>
      <p:cxnSp>
        <p:nvCxnSpPr>
          <p:cNvPr id="398" name="Google Shape;398;p42"/>
          <p:cNvCxnSpPr/>
          <p:nvPr/>
        </p:nvCxnSpPr>
        <p:spPr>
          <a:xfrm flipH="1" rot="10800000">
            <a:off x="2484950" y="1965700"/>
            <a:ext cx="254400" cy="4200"/>
          </a:xfrm>
          <a:prstGeom prst="straightConnector1">
            <a:avLst/>
          </a:prstGeom>
          <a:noFill/>
          <a:ln cap="flat" cmpd="sng" w="28575">
            <a:solidFill>
              <a:schemeClr val="dk2"/>
            </a:solidFill>
            <a:prstDash val="solid"/>
            <a:round/>
            <a:headEnd len="med" w="med" type="none"/>
            <a:tailEnd len="med" w="med" type="stealth"/>
          </a:ln>
        </p:spPr>
      </p:cxnSp>
      <p:cxnSp>
        <p:nvCxnSpPr>
          <p:cNvPr id="399" name="Google Shape;399;p42"/>
          <p:cNvCxnSpPr>
            <a:stCxn id="400" idx="3"/>
          </p:cNvCxnSpPr>
          <p:nvPr/>
        </p:nvCxnSpPr>
        <p:spPr>
          <a:xfrm>
            <a:off x="5487738" y="1964325"/>
            <a:ext cx="462900" cy="366000"/>
          </a:xfrm>
          <a:prstGeom prst="straightConnector1">
            <a:avLst/>
          </a:prstGeom>
          <a:noFill/>
          <a:ln cap="flat" cmpd="sng" w="28575">
            <a:solidFill>
              <a:schemeClr val="dk2"/>
            </a:solidFill>
            <a:prstDash val="solid"/>
            <a:round/>
            <a:headEnd len="med" w="med" type="none"/>
            <a:tailEnd len="med" w="med" type="stealth"/>
          </a:ln>
        </p:spPr>
      </p:cxnSp>
      <p:sp>
        <p:nvSpPr>
          <p:cNvPr id="400" name="Google Shape;400;p42"/>
          <p:cNvSpPr/>
          <p:nvPr/>
        </p:nvSpPr>
        <p:spPr>
          <a:xfrm>
            <a:off x="4313838" y="1809225"/>
            <a:ext cx="1173900" cy="310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434343"/>
                </a:solidFill>
                <a:hlinkClick r:id="rId3">
                  <a:extLst>
                    <a:ext uri="{A12FA001-AC4F-418D-AE19-62706E023703}">
                      <ahyp:hlinkClr val="tx"/>
                    </a:ext>
                  </a:extLst>
                </a:hlinkClick>
              </a:rPr>
              <a:t>SIL</a:t>
            </a:r>
            <a:r>
              <a:rPr lang="en"/>
              <a:t> IR</a:t>
            </a:r>
            <a:endParaRPr/>
          </a:p>
        </p:txBody>
      </p:sp>
      <p:sp>
        <p:nvSpPr>
          <p:cNvPr id="397" name="Google Shape;397;p42"/>
          <p:cNvSpPr/>
          <p:nvPr/>
        </p:nvSpPr>
        <p:spPr>
          <a:xfrm>
            <a:off x="2759200" y="1814650"/>
            <a:ext cx="1173900" cy="30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Swift AST</a:t>
            </a:r>
            <a:endParaRPr/>
          </a:p>
        </p:txBody>
      </p:sp>
      <p:sp>
        <p:nvSpPr>
          <p:cNvPr id="401" name="Google Shape;401;p42"/>
          <p:cNvSpPr txBox="1"/>
          <p:nvPr/>
        </p:nvSpPr>
        <p:spPr>
          <a:xfrm>
            <a:off x="1942838" y="2296850"/>
            <a:ext cx="617100" cy="2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Rust</a:t>
            </a:r>
            <a:endParaRPr sz="1200">
              <a:latin typeface="Roboto"/>
              <a:ea typeface="Roboto"/>
              <a:cs typeface="Roboto"/>
              <a:sym typeface="Roboto"/>
            </a:endParaRPr>
          </a:p>
        </p:txBody>
      </p:sp>
      <p:cxnSp>
        <p:nvCxnSpPr>
          <p:cNvPr id="402" name="Google Shape;402;p42"/>
          <p:cNvCxnSpPr>
            <a:stCxn id="403" idx="3"/>
          </p:cNvCxnSpPr>
          <p:nvPr/>
        </p:nvCxnSpPr>
        <p:spPr>
          <a:xfrm flipH="1" rot="10800000">
            <a:off x="3933100" y="2409375"/>
            <a:ext cx="380700" cy="4200"/>
          </a:xfrm>
          <a:prstGeom prst="straightConnector1">
            <a:avLst/>
          </a:prstGeom>
          <a:noFill/>
          <a:ln cap="flat" cmpd="sng" w="28575">
            <a:solidFill>
              <a:schemeClr val="dk2"/>
            </a:solidFill>
            <a:prstDash val="solid"/>
            <a:round/>
            <a:headEnd len="med" w="med" type="none"/>
            <a:tailEnd len="med" w="med" type="stealth"/>
          </a:ln>
        </p:spPr>
      </p:cxnSp>
      <p:cxnSp>
        <p:nvCxnSpPr>
          <p:cNvPr id="404" name="Google Shape;404;p42"/>
          <p:cNvCxnSpPr/>
          <p:nvPr/>
        </p:nvCxnSpPr>
        <p:spPr>
          <a:xfrm flipH="1" rot="10800000">
            <a:off x="2484950" y="2411475"/>
            <a:ext cx="254400" cy="4200"/>
          </a:xfrm>
          <a:prstGeom prst="straightConnector1">
            <a:avLst/>
          </a:prstGeom>
          <a:noFill/>
          <a:ln cap="flat" cmpd="sng" w="28575">
            <a:solidFill>
              <a:schemeClr val="dk2"/>
            </a:solidFill>
            <a:prstDash val="solid"/>
            <a:round/>
            <a:headEnd len="med" w="med" type="none"/>
            <a:tailEnd len="med" w="med" type="stealth"/>
          </a:ln>
        </p:spPr>
      </p:cxnSp>
      <p:cxnSp>
        <p:nvCxnSpPr>
          <p:cNvPr id="405" name="Google Shape;405;p42"/>
          <p:cNvCxnSpPr>
            <a:stCxn id="406" idx="3"/>
          </p:cNvCxnSpPr>
          <p:nvPr/>
        </p:nvCxnSpPr>
        <p:spPr>
          <a:xfrm flipH="1" rot="10800000">
            <a:off x="5487738" y="2406800"/>
            <a:ext cx="462900" cy="3300"/>
          </a:xfrm>
          <a:prstGeom prst="straightConnector1">
            <a:avLst/>
          </a:prstGeom>
          <a:noFill/>
          <a:ln cap="flat" cmpd="sng" w="28575">
            <a:solidFill>
              <a:schemeClr val="dk2"/>
            </a:solidFill>
            <a:prstDash val="solid"/>
            <a:round/>
            <a:headEnd len="med" w="med" type="none"/>
            <a:tailEnd len="med" w="med" type="stealth"/>
          </a:ln>
        </p:spPr>
      </p:cxnSp>
      <p:sp>
        <p:nvSpPr>
          <p:cNvPr id="406" name="Google Shape;406;p42"/>
          <p:cNvSpPr/>
          <p:nvPr/>
        </p:nvSpPr>
        <p:spPr>
          <a:xfrm>
            <a:off x="4313838" y="2255000"/>
            <a:ext cx="1173900" cy="310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434343"/>
                </a:solidFill>
                <a:hlinkClick r:id="rId4">
                  <a:extLst>
                    <a:ext uri="{A12FA001-AC4F-418D-AE19-62706E023703}">
                      <ahyp:hlinkClr val="tx"/>
                    </a:ext>
                  </a:extLst>
                </a:hlinkClick>
              </a:rPr>
              <a:t>MIR</a:t>
            </a:r>
            <a:r>
              <a:rPr lang="en"/>
              <a:t> IR</a:t>
            </a:r>
            <a:endParaRPr/>
          </a:p>
        </p:txBody>
      </p:sp>
      <p:sp>
        <p:nvSpPr>
          <p:cNvPr id="403" name="Google Shape;403;p42"/>
          <p:cNvSpPr/>
          <p:nvPr/>
        </p:nvSpPr>
        <p:spPr>
          <a:xfrm>
            <a:off x="2759200" y="2260425"/>
            <a:ext cx="1173900" cy="30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Rust AST</a:t>
            </a:r>
            <a:endParaRPr/>
          </a:p>
        </p:txBody>
      </p:sp>
      <p:sp>
        <p:nvSpPr>
          <p:cNvPr id="407" name="Google Shape;407;p42"/>
          <p:cNvSpPr txBox="1"/>
          <p:nvPr/>
        </p:nvSpPr>
        <p:spPr>
          <a:xfrm>
            <a:off x="1942838" y="2776950"/>
            <a:ext cx="617100" cy="2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Julia</a:t>
            </a:r>
            <a:endParaRPr sz="1200">
              <a:latin typeface="Roboto"/>
              <a:ea typeface="Roboto"/>
              <a:cs typeface="Roboto"/>
              <a:sym typeface="Roboto"/>
            </a:endParaRPr>
          </a:p>
        </p:txBody>
      </p:sp>
      <p:cxnSp>
        <p:nvCxnSpPr>
          <p:cNvPr id="408" name="Google Shape;408;p42"/>
          <p:cNvCxnSpPr>
            <a:stCxn id="409" idx="3"/>
          </p:cNvCxnSpPr>
          <p:nvPr/>
        </p:nvCxnSpPr>
        <p:spPr>
          <a:xfrm flipH="1" rot="10800000">
            <a:off x="3933100" y="2889475"/>
            <a:ext cx="380700" cy="4200"/>
          </a:xfrm>
          <a:prstGeom prst="straightConnector1">
            <a:avLst/>
          </a:prstGeom>
          <a:noFill/>
          <a:ln cap="flat" cmpd="sng" w="28575">
            <a:solidFill>
              <a:schemeClr val="dk2"/>
            </a:solidFill>
            <a:prstDash val="solid"/>
            <a:round/>
            <a:headEnd len="med" w="med" type="none"/>
            <a:tailEnd len="med" w="med" type="stealth"/>
          </a:ln>
        </p:spPr>
      </p:cxnSp>
      <p:cxnSp>
        <p:nvCxnSpPr>
          <p:cNvPr id="410" name="Google Shape;410;p42"/>
          <p:cNvCxnSpPr/>
          <p:nvPr/>
        </p:nvCxnSpPr>
        <p:spPr>
          <a:xfrm flipH="1" rot="10800000">
            <a:off x="2484950" y="2891575"/>
            <a:ext cx="254400" cy="4200"/>
          </a:xfrm>
          <a:prstGeom prst="straightConnector1">
            <a:avLst/>
          </a:prstGeom>
          <a:noFill/>
          <a:ln cap="flat" cmpd="sng" w="28575">
            <a:solidFill>
              <a:schemeClr val="dk2"/>
            </a:solidFill>
            <a:prstDash val="solid"/>
            <a:round/>
            <a:headEnd len="med" w="med" type="none"/>
            <a:tailEnd len="med" w="med" type="stealth"/>
          </a:ln>
        </p:spPr>
      </p:cxnSp>
      <p:cxnSp>
        <p:nvCxnSpPr>
          <p:cNvPr id="411" name="Google Shape;411;p42"/>
          <p:cNvCxnSpPr>
            <a:stCxn id="412" idx="3"/>
          </p:cNvCxnSpPr>
          <p:nvPr/>
        </p:nvCxnSpPr>
        <p:spPr>
          <a:xfrm flipH="1" rot="10800000">
            <a:off x="5487738" y="2491200"/>
            <a:ext cx="440100" cy="399000"/>
          </a:xfrm>
          <a:prstGeom prst="straightConnector1">
            <a:avLst/>
          </a:prstGeom>
          <a:noFill/>
          <a:ln cap="flat" cmpd="sng" w="28575">
            <a:solidFill>
              <a:schemeClr val="dk2"/>
            </a:solidFill>
            <a:prstDash val="solid"/>
            <a:round/>
            <a:headEnd len="med" w="med" type="none"/>
            <a:tailEnd len="med" w="med" type="stealth"/>
          </a:ln>
        </p:spPr>
      </p:cxnSp>
      <p:sp>
        <p:nvSpPr>
          <p:cNvPr id="412" name="Google Shape;412;p42"/>
          <p:cNvSpPr/>
          <p:nvPr/>
        </p:nvSpPr>
        <p:spPr>
          <a:xfrm>
            <a:off x="4313838" y="2735100"/>
            <a:ext cx="1173900" cy="310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434343"/>
                </a:solidFill>
                <a:hlinkClick r:id="rId5">
                  <a:extLst>
                    <a:ext uri="{A12FA001-AC4F-418D-AE19-62706E023703}">
                      <ahyp:hlinkClr val="tx"/>
                    </a:ext>
                  </a:extLst>
                </a:hlinkClick>
              </a:rPr>
              <a:t>Julia</a:t>
            </a:r>
            <a:r>
              <a:rPr lang="en"/>
              <a:t> IR</a:t>
            </a:r>
            <a:endParaRPr/>
          </a:p>
        </p:txBody>
      </p:sp>
      <p:sp>
        <p:nvSpPr>
          <p:cNvPr id="409" name="Google Shape;409;p42"/>
          <p:cNvSpPr/>
          <p:nvPr/>
        </p:nvSpPr>
        <p:spPr>
          <a:xfrm>
            <a:off x="2759200" y="2740525"/>
            <a:ext cx="1173900" cy="30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Julia AST</a:t>
            </a:r>
            <a:endParaRPr/>
          </a:p>
        </p:txBody>
      </p:sp>
      <p:sp>
        <p:nvSpPr>
          <p:cNvPr id="413" name="Google Shape;413;p42"/>
          <p:cNvSpPr txBox="1"/>
          <p:nvPr>
            <p:ph idx="1" type="body"/>
          </p:nvPr>
        </p:nvSpPr>
        <p:spPr>
          <a:xfrm>
            <a:off x="180900" y="3827075"/>
            <a:ext cx="8782200" cy="109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Language specific optimizations</a:t>
            </a:r>
            <a:endParaRPr/>
          </a:p>
          <a:p>
            <a:pPr indent="-342900" lvl="0" marL="457200" rtl="0" algn="l">
              <a:spcBef>
                <a:spcPts val="0"/>
              </a:spcBef>
              <a:spcAft>
                <a:spcPts val="0"/>
              </a:spcAft>
              <a:buSzPts val="1800"/>
              <a:buChar char="●"/>
            </a:pPr>
            <a:r>
              <a:rPr lang="en"/>
              <a:t>Dataflow driven type checking - e.g. definitive initialization, borrow checker</a:t>
            </a:r>
            <a:endParaRPr/>
          </a:p>
          <a:p>
            <a:pPr indent="-342900" lvl="0" marL="457200" rtl="0" algn="l">
              <a:spcBef>
                <a:spcPts val="0"/>
              </a:spcBef>
              <a:spcAft>
                <a:spcPts val="0"/>
              </a:spcAft>
              <a:buSzPts val="1800"/>
              <a:buChar char="●"/>
            </a:pPr>
            <a:r>
              <a:rPr lang="en"/>
              <a:t>Progressive lowering from high level abstractions</a:t>
            </a:r>
            <a:endParaRPr/>
          </a:p>
        </p:txBody>
      </p:sp>
      <p:sp>
        <p:nvSpPr>
          <p:cNvPr id="414" name="Google Shape;414;p42"/>
          <p:cNvSpPr/>
          <p:nvPr/>
        </p:nvSpPr>
        <p:spPr>
          <a:xfrm>
            <a:off x="2764363" y="1319725"/>
            <a:ext cx="1173900" cy="30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Clang AST</a:t>
            </a:r>
            <a:endParaRPr/>
          </a:p>
        </p:txBody>
      </p:sp>
      <p:cxnSp>
        <p:nvCxnSpPr>
          <p:cNvPr id="415" name="Google Shape;415;p42"/>
          <p:cNvCxnSpPr/>
          <p:nvPr/>
        </p:nvCxnSpPr>
        <p:spPr>
          <a:xfrm flipH="1" rot="10800000">
            <a:off x="2509975" y="1465975"/>
            <a:ext cx="254400" cy="4200"/>
          </a:xfrm>
          <a:prstGeom prst="straightConnector1">
            <a:avLst/>
          </a:prstGeom>
          <a:noFill/>
          <a:ln cap="flat" cmpd="sng" w="28575">
            <a:solidFill>
              <a:schemeClr val="dk2"/>
            </a:solidFill>
            <a:prstDash val="solid"/>
            <a:round/>
            <a:headEnd len="med" w="med" type="none"/>
            <a:tailEnd len="med" w="med" type="stealth"/>
          </a:ln>
        </p:spPr>
      </p:cxnSp>
      <p:sp>
        <p:nvSpPr>
          <p:cNvPr id="416" name="Google Shape;416;p42"/>
          <p:cNvSpPr txBox="1"/>
          <p:nvPr/>
        </p:nvSpPr>
        <p:spPr>
          <a:xfrm>
            <a:off x="1189900" y="1181725"/>
            <a:ext cx="13998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C, C++, ObjC, CUDA, OpenCL, ...</a:t>
            </a:r>
            <a:endParaRPr sz="1200">
              <a:latin typeface="Roboto"/>
              <a:ea typeface="Roboto"/>
              <a:cs typeface="Roboto"/>
              <a:sym typeface="Roboto"/>
            </a:endParaRPr>
          </a:p>
        </p:txBody>
      </p:sp>
      <p:sp>
        <p:nvSpPr>
          <p:cNvPr id="417" name="Google Shape;417;p42"/>
          <p:cNvSpPr/>
          <p:nvPr/>
        </p:nvSpPr>
        <p:spPr>
          <a:xfrm>
            <a:off x="4313838" y="1323113"/>
            <a:ext cx="1173900" cy="310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 CIR IR </a:t>
            </a:r>
            <a:endParaRPr/>
          </a:p>
        </p:txBody>
      </p:sp>
      <p:cxnSp>
        <p:nvCxnSpPr>
          <p:cNvPr id="418" name="Google Shape;418;p42"/>
          <p:cNvCxnSpPr/>
          <p:nvPr/>
        </p:nvCxnSpPr>
        <p:spPr>
          <a:xfrm>
            <a:off x="3950313" y="1477125"/>
            <a:ext cx="374700" cy="1500"/>
          </a:xfrm>
          <a:prstGeom prst="straightConnector1">
            <a:avLst/>
          </a:prstGeom>
          <a:noFill/>
          <a:ln cap="flat" cmpd="sng" w="28575">
            <a:solidFill>
              <a:schemeClr val="dk2"/>
            </a:solidFill>
            <a:prstDash val="solid"/>
            <a:round/>
            <a:headEnd len="med" w="med" type="none"/>
            <a:tailEnd len="med" w="med" type="stealth"/>
          </a:ln>
        </p:spPr>
      </p:cxnSp>
      <p:sp>
        <p:nvSpPr>
          <p:cNvPr id="419" name="Google Shape;419;p42"/>
          <p:cNvSpPr txBox="1"/>
          <p:nvPr/>
        </p:nvSpPr>
        <p:spPr>
          <a:xfrm>
            <a:off x="1872713" y="3243650"/>
            <a:ext cx="687300" cy="22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Roboto"/>
                <a:ea typeface="Roboto"/>
                <a:cs typeface="Roboto"/>
                <a:sym typeface="Roboto"/>
              </a:rPr>
              <a:t>Fortran</a:t>
            </a:r>
            <a:endParaRPr sz="1200">
              <a:latin typeface="Roboto"/>
              <a:ea typeface="Roboto"/>
              <a:cs typeface="Roboto"/>
              <a:sym typeface="Roboto"/>
            </a:endParaRPr>
          </a:p>
        </p:txBody>
      </p:sp>
      <p:cxnSp>
        <p:nvCxnSpPr>
          <p:cNvPr id="420" name="Google Shape;420;p42"/>
          <p:cNvCxnSpPr>
            <a:stCxn id="421" idx="3"/>
          </p:cNvCxnSpPr>
          <p:nvPr/>
        </p:nvCxnSpPr>
        <p:spPr>
          <a:xfrm flipH="1" rot="10800000">
            <a:off x="3933100" y="3356175"/>
            <a:ext cx="380700" cy="4200"/>
          </a:xfrm>
          <a:prstGeom prst="straightConnector1">
            <a:avLst/>
          </a:prstGeom>
          <a:noFill/>
          <a:ln cap="flat" cmpd="sng" w="28575">
            <a:solidFill>
              <a:schemeClr val="dk2"/>
            </a:solidFill>
            <a:prstDash val="solid"/>
            <a:round/>
            <a:headEnd len="med" w="med" type="none"/>
            <a:tailEnd len="med" w="med" type="stealth"/>
          </a:ln>
        </p:spPr>
      </p:cxnSp>
      <p:cxnSp>
        <p:nvCxnSpPr>
          <p:cNvPr id="422" name="Google Shape;422;p42"/>
          <p:cNvCxnSpPr/>
          <p:nvPr/>
        </p:nvCxnSpPr>
        <p:spPr>
          <a:xfrm flipH="1" rot="10800000">
            <a:off x="2484950" y="3358275"/>
            <a:ext cx="254400" cy="4200"/>
          </a:xfrm>
          <a:prstGeom prst="straightConnector1">
            <a:avLst/>
          </a:prstGeom>
          <a:noFill/>
          <a:ln cap="flat" cmpd="sng" w="28575">
            <a:solidFill>
              <a:schemeClr val="dk2"/>
            </a:solidFill>
            <a:prstDash val="solid"/>
            <a:round/>
            <a:headEnd len="med" w="med" type="none"/>
            <a:tailEnd len="med" w="med" type="stealth"/>
          </a:ln>
        </p:spPr>
      </p:cxnSp>
      <p:sp>
        <p:nvSpPr>
          <p:cNvPr id="423" name="Google Shape;423;p42"/>
          <p:cNvSpPr/>
          <p:nvPr/>
        </p:nvSpPr>
        <p:spPr>
          <a:xfrm>
            <a:off x="4313838" y="3201800"/>
            <a:ext cx="1173900" cy="3102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rgbClr val="434343"/>
                </a:solidFill>
                <a:hlinkClick r:id="rId6">
                  <a:extLst>
                    <a:ext uri="{A12FA001-AC4F-418D-AE19-62706E023703}">
                      <ahyp:hlinkClr val="tx"/>
                    </a:ext>
                  </a:extLst>
                </a:hlinkClick>
              </a:rPr>
              <a:t>FIR</a:t>
            </a:r>
            <a:r>
              <a:rPr lang="en"/>
              <a:t> IR</a:t>
            </a:r>
            <a:endParaRPr/>
          </a:p>
        </p:txBody>
      </p:sp>
      <p:sp>
        <p:nvSpPr>
          <p:cNvPr id="421" name="Google Shape;421;p42"/>
          <p:cNvSpPr/>
          <p:nvPr/>
        </p:nvSpPr>
        <p:spPr>
          <a:xfrm>
            <a:off x="2759200" y="3207225"/>
            <a:ext cx="1173900" cy="30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Flang AST</a:t>
            </a:r>
            <a:endParaRPr/>
          </a:p>
        </p:txBody>
      </p:sp>
      <p:cxnSp>
        <p:nvCxnSpPr>
          <p:cNvPr id="424" name="Google Shape;424;p42"/>
          <p:cNvCxnSpPr>
            <a:stCxn id="423" idx="3"/>
          </p:cNvCxnSpPr>
          <p:nvPr/>
        </p:nvCxnSpPr>
        <p:spPr>
          <a:xfrm flipH="1" rot="10800000">
            <a:off x="5487738" y="2591000"/>
            <a:ext cx="493500" cy="765900"/>
          </a:xfrm>
          <a:prstGeom prst="straightConnector1">
            <a:avLst/>
          </a:prstGeom>
          <a:noFill/>
          <a:ln cap="flat" cmpd="sng" w="28575">
            <a:solidFill>
              <a:schemeClr val="dk2"/>
            </a:solidFill>
            <a:prstDash val="solid"/>
            <a:round/>
            <a:headEnd len="med" w="med" type="none"/>
            <a:tailEnd len="med" w="med" type="stealth"/>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3"/>
          <p:cNvSpPr txBox="1"/>
          <p:nvPr/>
        </p:nvSpPr>
        <p:spPr>
          <a:xfrm>
            <a:off x="7113000" y="230673"/>
            <a:ext cx="274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High-Level </a:t>
            </a:r>
            <a:r>
              <a:rPr lang="en">
                <a:solidFill>
                  <a:schemeClr val="dk2"/>
                </a:solidFill>
              </a:rPr>
              <a:t>Intermediate </a:t>
            </a:r>
            <a:endParaRPr>
              <a:solidFill>
                <a:schemeClr val="dk2"/>
              </a:solidFill>
            </a:endParaRPr>
          </a:p>
          <a:p>
            <a:pPr indent="0" lvl="0" marL="0" rtl="0" algn="l">
              <a:spcBef>
                <a:spcPts val="0"/>
              </a:spcBef>
              <a:spcAft>
                <a:spcPts val="0"/>
              </a:spcAft>
              <a:buNone/>
            </a:pPr>
            <a:r>
              <a:rPr lang="en">
                <a:solidFill>
                  <a:schemeClr val="dk2"/>
                </a:solidFill>
              </a:rPr>
              <a:t>Representation (IR)</a:t>
            </a:r>
            <a:endParaRPr>
              <a:solidFill>
                <a:schemeClr val="dk2"/>
              </a:solidFill>
            </a:endParaRPr>
          </a:p>
        </p:txBody>
      </p:sp>
      <p:sp>
        <p:nvSpPr>
          <p:cNvPr id="430" name="Google Shape;430;p43"/>
          <p:cNvSpPr/>
          <p:nvPr/>
        </p:nvSpPr>
        <p:spPr>
          <a:xfrm>
            <a:off x="5414375" y="8083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High-Level </a:t>
            </a:r>
            <a:r>
              <a:rPr lang="en" sz="1800"/>
              <a:t>Optimizer</a:t>
            </a:r>
            <a:endParaRPr sz="1800"/>
          </a:p>
        </p:txBody>
      </p:sp>
      <p:cxnSp>
        <p:nvCxnSpPr>
          <p:cNvPr id="431" name="Google Shape;431;p43"/>
          <p:cNvCxnSpPr>
            <a:stCxn id="432" idx="2"/>
            <a:endCxn id="430" idx="0"/>
          </p:cNvCxnSpPr>
          <p:nvPr/>
        </p:nvCxnSpPr>
        <p:spPr>
          <a:xfrm>
            <a:off x="6787175" y="268680"/>
            <a:ext cx="0" cy="539700"/>
          </a:xfrm>
          <a:prstGeom prst="straightConnector1">
            <a:avLst/>
          </a:prstGeom>
          <a:noFill/>
          <a:ln cap="flat" cmpd="sng" w="19050">
            <a:solidFill>
              <a:schemeClr val="dk2"/>
            </a:solidFill>
            <a:prstDash val="solid"/>
            <a:round/>
            <a:headEnd len="med" w="med" type="none"/>
            <a:tailEnd len="med" w="med" type="triangle"/>
          </a:ln>
        </p:spPr>
      </p:cxnSp>
      <p:cxnSp>
        <p:nvCxnSpPr>
          <p:cNvPr id="433" name="Google Shape;433;p43"/>
          <p:cNvCxnSpPr>
            <a:stCxn id="430" idx="2"/>
            <a:endCxn id="434" idx="0"/>
          </p:cNvCxnSpPr>
          <p:nvPr/>
        </p:nvCxnSpPr>
        <p:spPr>
          <a:xfrm>
            <a:off x="6787175" y="12700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435" name="Google Shape;435;p43"/>
          <p:cNvSpPr txBox="1"/>
          <p:nvPr/>
        </p:nvSpPr>
        <p:spPr>
          <a:xfrm>
            <a:off x="7113000" y="12321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HLIR</a:t>
            </a:r>
            <a:endParaRPr>
              <a:solidFill>
                <a:schemeClr val="dk2"/>
              </a:solidFill>
            </a:endParaRPr>
          </a:p>
        </p:txBody>
      </p:sp>
      <p:sp>
        <p:nvSpPr>
          <p:cNvPr id="436" name="Google Shape;436;p43"/>
          <p:cNvSpPr txBox="1"/>
          <p:nvPr/>
        </p:nvSpPr>
        <p:spPr>
          <a:xfrm>
            <a:off x="175750" y="1361875"/>
            <a:ext cx="50427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Progressive “lowering” of the abstraction level: different kind of optimizations at each level.</a:t>
            </a:r>
            <a:endParaRPr sz="2200">
              <a:solidFill>
                <a:schemeClr val="dk2"/>
              </a:solidFill>
            </a:endParaRPr>
          </a:p>
          <a:p>
            <a:pPr indent="0" lvl="0" marL="0" rtl="0" algn="l">
              <a:spcBef>
                <a:spcPts val="0"/>
              </a:spcBef>
              <a:spcAft>
                <a:spcPts val="0"/>
              </a:spcAft>
              <a:buNone/>
            </a:pPr>
            <a:r>
              <a:t/>
            </a:r>
            <a:endParaRPr sz="2200">
              <a:solidFill>
                <a:schemeClr val="dk2"/>
              </a:solidFill>
            </a:endParaRPr>
          </a:p>
        </p:txBody>
      </p:sp>
      <p:grpSp>
        <p:nvGrpSpPr>
          <p:cNvPr id="437" name="Google Shape;437;p43"/>
          <p:cNvGrpSpPr/>
          <p:nvPr/>
        </p:nvGrpSpPr>
        <p:grpSpPr>
          <a:xfrm>
            <a:off x="5414375" y="1646580"/>
            <a:ext cx="4444225" cy="824007"/>
            <a:chOff x="5414375" y="1646580"/>
            <a:chExt cx="4444225" cy="824007"/>
          </a:xfrm>
        </p:grpSpPr>
        <p:sp>
          <p:nvSpPr>
            <p:cNvPr id="438" name="Google Shape;438;p43"/>
            <p:cNvSpPr/>
            <p:nvPr/>
          </p:nvSpPr>
          <p:spPr>
            <a:xfrm>
              <a:off x="5414375" y="16465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Lowering</a:t>
              </a:r>
              <a:endParaRPr sz="1800"/>
            </a:p>
          </p:txBody>
        </p:sp>
        <p:cxnSp>
          <p:nvCxnSpPr>
            <p:cNvPr id="439" name="Google Shape;439;p43"/>
            <p:cNvCxnSpPr>
              <a:stCxn id="438" idx="2"/>
            </p:cNvCxnSpPr>
            <p:nvPr/>
          </p:nvCxnSpPr>
          <p:spPr>
            <a:xfrm>
              <a:off x="6787175" y="21082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440" name="Google Shape;440;p43"/>
            <p:cNvSpPr txBox="1"/>
            <p:nvPr/>
          </p:nvSpPr>
          <p:spPr>
            <a:xfrm>
              <a:off x="7113000" y="20703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Middle-level IR</a:t>
              </a:r>
              <a:endParaRPr>
                <a:solidFill>
                  <a:schemeClr val="dk2"/>
                </a:solidFill>
              </a:endParaRPr>
            </a:p>
          </p:txBody>
        </p:sp>
      </p:grpSp>
      <p:grpSp>
        <p:nvGrpSpPr>
          <p:cNvPr id="441" name="Google Shape;441;p43"/>
          <p:cNvGrpSpPr/>
          <p:nvPr/>
        </p:nvGrpSpPr>
        <p:grpSpPr>
          <a:xfrm>
            <a:off x="5414375" y="2408580"/>
            <a:ext cx="4291825" cy="824007"/>
            <a:chOff x="5414375" y="2408580"/>
            <a:chExt cx="4291825" cy="824007"/>
          </a:xfrm>
        </p:grpSpPr>
        <p:sp>
          <p:nvSpPr>
            <p:cNvPr id="442" name="Google Shape;442;p43"/>
            <p:cNvSpPr/>
            <p:nvPr/>
          </p:nvSpPr>
          <p:spPr>
            <a:xfrm>
              <a:off x="5414375" y="24085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Mid</a:t>
              </a:r>
              <a:r>
                <a:rPr lang="en" sz="1800"/>
                <a:t>-Level Optimizer</a:t>
              </a:r>
              <a:endParaRPr sz="1800"/>
            </a:p>
          </p:txBody>
        </p:sp>
        <p:cxnSp>
          <p:nvCxnSpPr>
            <p:cNvPr id="443" name="Google Shape;443;p43"/>
            <p:cNvCxnSpPr>
              <a:stCxn id="442" idx="2"/>
            </p:cNvCxnSpPr>
            <p:nvPr/>
          </p:nvCxnSpPr>
          <p:spPr>
            <a:xfrm>
              <a:off x="6787175" y="28702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444" name="Google Shape;444;p43"/>
            <p:cNvSpPr txBox="1"/>
            <p:nvPr/>
          </p:nvSpPr>
          <p:spPr>
            <a:xfrm>
              <a:off x="6960600" y="28323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Middle-level IR</a:t>
              </a:r>
              <a:endParaRPr>
                <a:solidFill>
                  <a:schemeClr val="dk2"/>
                </a:solidFill>
              </a:endParaRPr>
            </a:p>
          </p:txBody>
        </p:sp>
      </p:grpSp>
      <p:grpSp>
        <p:nvGrpSpPr>
          <p:cNvPr id="445" name="Google Shape;445;p43"/>
          <p:cNvGrpSpPr/>
          <p:nvPr/>
        </p:nvGrpSpPr>
        <p:grpSpPr>
          <a:xfrm>
            <a:off x="5414375" y="3246780"/>
            <a:ext cx="4444225" cy="824007"/>
            <a:chOff x="5414375" y="3246780"/>
            <a:chExt cx="4444225" cy="824007"/>
          </a:xfrm>
        </p:grpSpPr>
        <p:sp>
          <p:nvSpPr>
            <p:cNvPr id="446" name="Google Shape;446;p43"/>
            <p:cNvSpPr/>
            <p:nvPr/>
          </p:nvSpPr>
          <p:spPr>
            <a:xfrm>
              <a:off x="5414375" y="32467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Lowering</a:t>
              </a:r>
              <a:endParaRPr sz="1800"/>
            </a:p>
          </p:txBody>
        </p:sp>
        <p:cxnSp>
          <p:nvCxnSpPr>
            <p:cNvPr id="447" name="Google Shape;447;p43"/>
            <p:cNvCxnSpPr>
              <a:stCxn id="446" idx="2"/>
            </p:cNvCxnSpPr>
            <p:nvPr/>
          </p:nvCxnSpPr>
          <p:spPr>
            <a:xfrm>
              <a:off x="6787175" y="37084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448" name="Google Shape;448;p43"/>
            <p:cNvSpPr txBox="1"/>
            <p:nvPr/>
          </p:nvSpPr>
          <p:spPr>
            <a:xfrm>
              <a:off x="7113000" y="36705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Low</a:t>
              </a:r>
              <a:r>
                <a:rPr lang="en">
                  <a:solidFill>
                    <a:schemeClr val="dk2"/>
                  </a:solidFill>
                </a:rPr>
                <a:t>-level IR</a:t>
              </a:r>
              <a:endParaRPr>
                <a:solidFill>
                  <a:schemeClr val="dk2"/>
                </a:solidFill>
              </a:endParaRPr>
            </a:p>
          </p:txBody>
        </p:sp>
      </p:grpSp>
      <p:grpSp>
        <p:nvGrpSpPr>
          <p:cNvPr id="449" name="Google Shape;449;p43"/>
          <p:cNvGrpSpPr/>
          <p:nvPr/>
        </p:nvGrpSpPr>
        <p:grpSpPr>
          <a:xfrm>
            <a:off x="5414375" y="4008780"/>
            <a:ext cx="4291825" cy="824007"/>
            <a:chOff x="5414375" y="4008780"/>
            <a:chExt cx="4291825" cy="824007"/>
          </a:xfrm>
        </p:grpSpPr>
        <p:sp>
          <p:nvSpPr>
            <p:cNvPr id="450" name="Google Shape;450;p43"/>
            <p:cNvSpPr/>
            <p:nvPr/>
          </p:nvSpPr>
          <p:spPr>
            <a:xfrm>
              <a:off x="5414375" y="40087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Low</a:t>
              </a:r>
              <a:r>
                <a:rPr lang="en" sz="1800"/>
                <a:t>-Level Optimizer</a:t>
              </a:r>
              <a:endParaRPr sz="1800"/>
            </a:p>
          </p:txBody>
        </p:sp>
        <p:cxnSp>
          <p:nvCxnSpPr>
            <p:cNvPr id="451" name="Google Shape;451;p43"/>
            <p:cNvCxnSpPr>
              <a:stCxn id="450" idx="2"/>
            </p:cNvCxnSpPr>
            <p:nvPr/>
          </p:nvCxnSpPr>
          <p:spPr>
            <a:xfrm>
              <a:off x="6787175" y="4470480"/>
              <a:ext cx="0" cy="324300"/>
            </a:xfrm>
            <a:prstGeom prst="straightConnector1">
              <a:avLst/>
            </a:prstGeom>
            <a:noFill/>
            <a:ln cap="flat" cmpd="sng" w="19050">
              <a:solidFill>
                <a:schemeClr val="dk2"/>
              </a:solidFill>
              <a:prstDash val="solid"/>
              <a:round/>
              <a:headEnd len="med" w="med" type="none"/>
              <a:tailEnd len="med" w="med" type="triangle"/>
            </a:ln>
          </p:spPr>
        </p:cxnSp>
        <p:sp>
          <p:nvSpPr>
            <p:cNvPr id="452" name="Google Shape;452;p43"/>
            <p:cNvSpPr txBox="1"/>
            <p:nvPr/>
          </p:nvSpPr>
          <p:spPr>
            <a:xfrm>
              <a:off x="6960600" y="4432586"/>
              <a:ext cx="274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rPr>
                <a:t>Optimized Low-level IR</a:t>
              </a:r>
              <a:endParaRPr>
                <a:solidFill>
                  <a:schemeClr val="dk2"/>
                </a:solidFill>
              </a:endParaRPr>
            </a:p>
          </p:txBody>
        </p:sp>
      </p:grpSp>
      <p:sp>
        <p:nvSpPr>
          <p:cNvPr id="453" name="Google Shape;453;p43"/>
          <p:cNvSpPr/>
          <p:nvPr/>
        </p:nvSpPr>
        <p:spPr>
          <a:xfrm>
            <a:off x="5414375" y="4846980"/>
            <a:ext cx="2745600" cy="4617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Lowering</a:t>
            </a:r>
            <a:endParaRPr sz="1800"/>
          </a:p>
        </p:txBody>
      </p:sp>
      <p:sp>
        <p:nvSpPr>
          <p:cNvPr id="454" name="Google Shape;45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Compiler Stack</a:t>
            </a:r>
            <a:endParaRPr i="1">
              <a:latin typeface="Roboto Mono"/>
              <a:ea typeface="Roboto Mono"/>
              <a:cs typeface="Roboto Mono"/>
              <a:sym typeface="Roboto Mono"/>
            </a:endParaRPr>
          </a:p>
        </p:txBody>
      </p:sp>
      <p:sp>
        <p:nvSpPr>
          <p:cNvPr id="455" name="Google Shape;455;p43"/>
          <p:cNvSpPr txBox="1"/>
          <p:nvPr/>
        </p:nvSpPr>
        <p:spPr>
          <a:xfrm>
            <a:off x="152400" y="2819400"/>
            <a:ext cx="46494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dk2"/>
              </a:solidFill>
            </a:endParaRPr>
          </a:p>
          <a:p>
            <a:pPr indent="0" lvl="0" marL="0" rtl="0" algn="l">
              <a:spcBef>
                <a:spcPts val="0"/>
              </a:spcBef>
              <a:spcAft>
                <a:spcPts val="0"/>
              </a:spcAft>
              <a:buNone/>
            </a:pPr>
            <a:r>
              <a:rPr lang="en" sz="2200">
                <a:solidFill>
                  <a:schemeClr val="dk2"/>
                </a:solidFill>
              </a:rPr>
              <a:t>To some extent, each level is the “backend” for the previous level, and the “frontend” for the next level.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1000"/>
                                        <p:tgtEl>
                                          <p:spTgt spid="4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6"/>
          <p:cNvSpPr txBox="1"/>
          <p:nvPr>
            <p:ph type="title"/>
          </p:nvPr>
        </p:nvSpPr>
        <p:spPr>
          <a:xfrm>
            <a:off x="311700" y="287067"/>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108" name="Google Shape;108;p26"/>
          <p:cNvSpPr txBox="1"/>
          <p:nvPr>
            <p:ph idx="1" type="body"/>
          </p:nvPr>
        </p:nvSpPr>
        <p:spPr>
          <a:xfrm>
            <a:off x="311700" y="994517"/>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What’s a compiler?</a:t>
            </a:r>
            <a:endParaRPr/>
          </a:p>
          <a:p>
            <a:pPr indent="-342900" lvl="0" marL="457200" rtl="0" algn="l">
              <a:spcBef>
                <a:spcPts val="0"/>
              </a:spcBef>
              <a:spcAft>
                <a:spcPts val="0"/>
              </a:spcAft>
              <a:buSzPts val="1800"/>
              <a:buChar char="-"/>
            </a:pPr>
            <a:r>
              <a:rPr lang="en"/>
              <a:t>What’s MLIR and why?</a:t>
            </a:r>
            <a:endParaRPr/>
          </a:p>
          <a:p>
            <a:pPr indent="-342900" lvl="0" marL="457200" rtl="0" algn="l">
              <a:spcBef>
                <a:spcPts val="0"/>
              </a:spcBef>
              <a:spcAft>
                <a:spcPts val="0"/>
              </a:spcAft>
              <a:buSzPts val="1800"/>
              <a:buChar char="-"/>
            </a:pPr>
            <a:r>
              <a:rPr lang="en"/>
              <a:t>Core MLIR concepts</a:t>
            </a:r>
            <a:endParaRPr/>
          </a:p>
          <a:p>
            <a:pPr indent="-342900" lvl="0" marL="457200" rtl="0" algn="l">
              <a:spcBef>
                <a:spcPts val="0"/>
              </a:spcBef>
              <a:spcAft>
                <a:spcPts val="0"/>
              </a:spcAft>
              <a:buSzPts val="1800"/>
              <a:buChar char="-"/>
            </a:pPr>
            <a:r>
              <a:rPr lang="en"/>
              <a:t>MLIR in practice:</a:t>
            </a:r>
            <a:endParaRPr/>
          </a:p>
          <a:p>
            <a:pPr indent="-317500" lvl="1" marL="914400" rtl="0" algn="l">
              <a:spcBef>
                <a:spcPts val="0"/>
              </a:spcBef>
              <a:spcAft>
                <a:spcPts val="0"/>
              </a:spcAft>
              <a:buSzPts val="1400"/>
              <a:buChar char="-"/>
            </a:pPr>
            <a:r>
              <a:rPr lang="en"/>
              <a:t>Play with the C++ API: </a:t>
            </a:r>
            <a:r>
              <a:rPr lang="en"/>
              <a:t>Traverse the IR, print what we can.</a:t>
            </a:r>
            <a:endParaRPr/>
          </a:p>
          <a:p>
            <a:pPr indent="-342900" lvl="0" marL="457200" rtl="0" algn="l">
              <a:spcBef>
                <a:spcPts val="0"/>
              </a:spcBef>
              <a:spcAft>
                <a:spcPts val="0"/>
              </a:spcAft>
              <a:buSzPts val="1800"/>
              <a:buChar char="-"/>
            </a:pPr>
            <a:r>
              <a:rPr lang="en"/>
              <a:t>Write a pass:</a:t>
            </a:r>
            <a:endParaRPr/>
          </a:p>
          <a:p>
            <a:pPr indent="-317500" lvl="1" marL="914400" rtl="0" algn="l">
              <a:spcBef>
                <a:spcPts val="0"/>
              </a:spcBef>
              <a:spcAft>
                <a:spcPts val="0"/>
              </a:spcAft>
              <a:buSzPts val="1400"/>
              <a:buChar char="-"/>
            </a:pPr>
            <a:r>
              <a:rPr lang="en"/>
              <a:t>Understand the scheduling</a:t>
            </a:r>
            <a:endParaRPr/>
          </a:p>
          <a:p>
            <a:pPr indent="-317500" lvl="1" marL="914400" rtl="0" algn="l">
              <a:spcBef>
                <a:spcPts val="0"/>
              </a:spcBef>
              <a:spcAft>
                <a:spcPts val="0"/>
              </a:spcAft>
              <a:buSzPts val="1400"/>
              <a:buChar char="-"/>
            </a:pPr>
            <a:r>
              <a:rPr lang="en"/>
              <a:t>Mutate the IR</a:t>
            </a:r>
            <a:endParaRPr/>
          </a:p>
          <a:p>
            <a:pPr indent="-317500" lvl="1" marL="914400" rtl="0" algn="l">
              <a:spcBef>
                <a:spcPts val="0"/>
              </a:spcBef>
              <a:spcAft>
                <a:spcPts val="0"/>
              </a:spcAft>
              <a:buSzPts val="1400"/>
              <a:buChar char="-"/>
            </a:pPr>
            <a:r>
              <a:rPr lang="en"/>
              <a:t>Debugging</a:t>
            </a:r>
            <a:endParaRPr/>
          </a:p>
          <a:p>
            <a:pPr indent="-317500" lvl="1" marL="914400" rtl="0" algn="l">
              <a:spcBef>
                <a:spcPts val="0"/>
              </a:spcBef>
              <a:spcAft>
                <a:spcPts val="0"/>
              </a:spcAft>
              <a:buSzPts val="1400"/>
              <a:buChar char="-"/>
            </a:pPr>
            <a:r>
              <a:rPr lang="en"/>
              <a:t>Diagnostics and remarks</a:t>
            </a:r>
            <a:endParaRPr/>
          </a:p>
        </p:txBody>
      </p:sp>
      <p:sp>
        <p:nvSpPr>
          <p:cNvPr id="109" name="Google Shape;109;p26"/>
          <p:cNvSpPr txBox="1"/>
          <p:nvPr/>
        </p:nvSpPr>
        <p:spPr>
          <a:xfrm>
            <a:off x="1272450" y="4282400"/>
            <a:ext cx="505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4"/>
          <p:cNvSpPr txBox="1"/>
          <p:nvPr/>
        </p:nvSpPr>
        <p:spPr>
          <a:xfrm>
            <a:off x="99550" y="828475"/>
            <a:ext cx="896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rPr>
              <a:t>The program represented with the IR goes through a “pipeline” of passes </a:t>
            </a:r>
            <a:r>
              <a:rPr lang="en" sz="1600">
                <a:solidFill>
                  <a:schemeClr val="dk2"/>
                </a:solidFill>
              </a:rPr>
              <a:t>(e.g. “loop unrolling”, “common subexpressions elimination”, “dead-store elimination”, “inlining”, …)</a:t>
            </a:r>
            <a:endParaRPr sz="2200">
              <a:solidFill>
                <a:schemeClr val="dk2"/>
              </a:solidFill>
            </a:endParaRPr>
          </a:p>
        </p:txBody>
      </p:sp>
      <p:sp>
        <p:nvSpPr>
          <p:cNvPr id="461" name="Google Shape;461;p44"/>
          <p:cNvSpPr/>
          <p:nvPr/>
        </p:nvSpPr>
        <p:spPr>
          <a:xfrm>
            <a:off x="845100" y="1961125"/>
            <a:ext cx="8520600" cy="19056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p>
        </p:txBody>
      </p:sp>
      <p:sp>
        <p:nvSpPr>
          <p:cNvPr id="462" name="Google Shape;462;p44"/>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Compiler Passes</a:t>
            </a:r>
            <a:endParaRPr i="1">
              <a:latin typeface="Roboto Mono"/>
              <a:ea typeface="Roboto Mono"/>
              <a:cs typeface="Roboto Mono"/>
              <a:sym typeface="Roboto Mono"/>
            </a:endParaRPr>
          </a:p>
        </p:txBody>
      </p:sp>
      <p:sp>
        <p:nvSpPr>
          <p:cNvPr id="463" name="Google Shape;463;p44"/>
          <p:cNvSpPr txBox="1"/>
          <p:nvPr/>
        </p:nvSpPr>
        <p:spPr>
          <a:xfrm>
            <a:off x="761000" y="1529625"/>
            <a:ext cx="1173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Optimizer</a:t>
            </a:r>
            <a:endParaRPr/>
          </a:p>
        </p:txBody>
      </p:sp>
      <p:cxnSp>
        <p:nvCxnSpPr>
          <p:cNvPr id="464" name="Google Shape;464;p44"/>
          <p:cNvCxnSpPr/>
          <p:nvPr/>
        </p:nvCxnSpPr>
        <p:spPr>
          <a:xfrm>
            <a:off x="575425" y="30366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465" name="Google Shape;465;p44"/>
          <p:cNvSpPr txBox="1"/>
          <p:nvPr/>
        </p:nvSpPr>
        <p:spPr>
          <a:xfrm>
            <a:off x="817650" y="25984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nvGrpSpPr>
          <p:cNvPr id="466" name="Google Shape;466;p44"/>
          <p:cNvGrpSpPr/>
          <p:nvPr/>
        </p:nvGrpSpPr>
        <p:grpSpPr>
          <a:xfrm>
            <a:off x="1332000" y="2598475"/>
            <a:ext cx="1959325" cy="894075"/>
            <a:chOff x="1332000" y="3665275"/>
            <a:chExt cx="1959325" cy="894075"/>
          </a:xfrm>
        </p:grpSpPr>
        <p:sp>
          <p:nvSpPr>
            <p:cNvPr id="467" name="Google Shape;467;p4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1</a:t>
              </a:r>
              <a:endParaRPr/>
            </a:p>
          </p:txBody>
        </p:sp>
        <p:cxnSp>
          <p:nvCxnSpPr>
            <p:cNvPr id="468" name="Google Shape;468;p4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469" name="Google Shape;469;p4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grpSp>
        <p:nvGrpSpPr>
          <p:cNvPr id="470" name="Google Shape;470;p44"/>
          <p:cNvGrpSpPr/>
          <p:nvPr/>
        </p:nvGrpSpPr>
        <p:grpSpPr>
          <a:xfrm>
            <a:off x="3313200" y="2598475"/>
            <a:ext cx="1959325" cy="894075"/>
            <a:chOff x="1332000" y="3665275"/>
            <a:chExt cx="1959325" cy="894075"/>
          </a:xfrm>
        </p:grpSpPr>
        <p:sp>
          <p:nvSpPr>
            <p:cNvPr id="471" name="Google Shape;471;p4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2</a:t>
              </a:r>
              <a:endParaRPr/>
            </a:p>
          </p:txBody>
        </p:sp>
        <p:cxnSp>
          <p:nvCxnSpPr>
            <p:cNvPr id="472" name="Google Shape;472;p4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473" name="Google Shape;473;p4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grpSp>
        <p:nvGrpSpPr>
          <p:cNvPr id="474" name="Google Shape;474;p44"/>
          <p:cNvGrpSpPr/>
          <p:nvPr/>
        </p:nvGrpSpPr>
        <p:grpSpPr>
          <a:xfrm>
            <a:off x="5294400" y="2598475"/>
            <a:ext cx="1959325" cy="894075"/>
            <a:chOff x="1332000" y="3665275"/>
            <a:chExt cx="1959325" cy="894075"/>
          </a:xfrm>
        </p:grpSpPr>
        <p:sp>
          <p:nvSpPr>
            <p:cNvPr id="475" name="Google Shape;475;p4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3</a:t>
              </a:r>
              <a:endParaRPr/>
            </a:p>
          </p:txBody>
        </p:sp>
        <p:cxnSp>
          <p:nvCxnSpPr>
            <p:cNvPr id="476" name="Google Shape;476;p4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477" name="Google Shape;477;p4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grpSp>
        <p:nvGrpSpPr>
          <p:cNvPr id="478" name="Google Shape;478;p44"/>
          <p:cNvGrpSpPr/>
          <p:nvPr/>
        </p:nvGrpSpPr>
        <p:grpSpPr>
          <a:xfrm>
            <a:off x="7275600" y="2598475"/>
            <a:ext cx="1959325" cy="894075"/>
            <a:chOff x="1332000" y="3665275"/>
            <a:chExt cx="1959325" cy="894075"/>
          </a:xfrm>
        </p:grpSpPr>
        <p:sp>
          <p:nvSpPr>
            <p:cNvPr id="479" name="Google Shape;479;p4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4</a:t>
              </a:r>
              <a:endParaRPr/>
            </a:p>
          </p:txBody>
        </p:sp>
        <p:cxnSp>
          <p:nvCxnSpPr>
            <p:cNvPr id="480" name="Google Shape;480;p4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481" name="Google Shape;481;p4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sp>
        <p:nvSpPr>
          <p:cNvPr id="482" name="Google Shape;482;p44"/>
          <p:cNvSpPr/>
          <p:nvPr/>
        </p:nvSpPr>
        <p:spPr>
          <a:xfrm>
            <a:off x="2522277" y="2247550"/>
            <a:ext cx="628834" cy="363934"/>
          </a:xfrm>
          <a:custGeom>
            <a:rect b="b" l="l" r="r" t="t"/>
            <a:pathLst>
              <a:path extrusionOk="0" h="22225" w="30207">
                <a:moveTo>
                  <a:pt x="11077" y="20830"/>
                </a:moveTo>
                <a:cubicBezTo>
                  <a:pt x="9248" y="19534"/>
                  <a:pt x="934" y="15936"/>
                  <a:pt x="105" y="13052"/>
                </a:cubicBezTo>
                <a:cubicBezTo>
                  <a:pt x="-724" y="10168"/>
                  <a:pt x="3574" y="5702"/>
                  <a:pt x="6102" y="3527"/>
                </a:cubicBezTo>
                <a:cubicBezTo>
                  <a:pt x="8630" y="1352"/>
                  <a:pt x="11982" y="0"/>
                  <a:pt x="15274" y="0"/>
                </a:cubicBezTo>
                <a:cubicBezTo>
                  <a:pt x="18567" y="0"/>
                  <a:pt x="23388" y="1881"/>
                  <a:pt x="25857" y="3527"/>
                </a:cubicBezTo>
                <a:cubicBezTo>
                  <a:pt x="28327" y="5173"/>
                  <a:pt x="29679" y="7937"/>
                  <a:pt x="30091" y="9877"/>
                </a:cubicBezTo>
                <a:cubicBezTo>
                  <a:pt x="30503" y="11817"/>
                  <a:pt x="29797" y="13111"/>
                  <a:pt x="28327" y="15169"/>
                </a:cubicBezTo>
                <a:cubicBezTo>
                  <a:pt x="26857" y="17227"/>
                  <a:pt x="22447" y="21049"/>
                  <a:pt x="21271" y="22225"/>
                </a:cubicBezTo>
              </a:path>
            </a:pathLst>
          </a:custGeom>
          <a:noFill/>
          <a:ln cap="flat" cmpd="sng" w="28575">
            <a:solidFill>
              <a:schemeClr val="dk2"/>
            </a:solidFill>
            <a:prstDash val="solid"/>
            <a:round/>
            <a:headEnd len="med" w="med" type="none"/>
            <a:tailEnd len="med" w="med" type="triangle"/>
          </a:ln>
        </p:spPr>
      </p:sp>
      <p:sp>
        <p:nvSpPr>
          <p:cNvPr id="483" name="Google Shape;483;p44"/>
          <p:cNvSpPr txBox="1"/>
          <p:nvPr/>
        </p:nvSpPr>
        <p:spPr>
          <a:xfrm>
            <a:off x="2351675" y="1900275"/>
            <a:ext cx="106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chemeClr val="dk2"/>
                </a:solidFill>
              </a:rPr>
              <a:t>Analysis</a:t>
            </a:r>
            <a:endParaRPr i="1" sz="1600">
              <a:solidFill>
                <a:schemeClr val="dk2"/>
              </a:solidFill>
            </a:endParaRPr>
          </a:p>
        </p:txBody>
      </p:sp>
      <p:sp>
        <p:nvSpPr>
          <p:cNvPr id="484" name="Google Shape;484;p44"/>
          <p:cNvSpPr/>
          <p:nvPr/>
        </p:nvSpPr>
        <p:spPr>
          <a:xfrm>
            <a:off x="4503477" y="2247550"/>
            <a:ext cx="628834" cy="363934"/>
          </a:xfrm>
          <a:custGeom>
            <a:rect b="b" l="l" r="r" t="t"/>
            <a:pathLst>
              <a:path extrusionOk="0" h="22225" w="30207">
                <a:moveTo>
                  <a:pt x="11077" y="20830"/>
                </a:moveTo>
                <a:cubicBezTo>
                  <a:pt x="9248" y="19534"/>
                  <a:pt x="934" y="15936"/>
                  <a:pt x="105" y="13052"/>
                </a:cubicBezTo>
                <a:cubicBezTo>
                  <a:pt x="-724" y="10168"/>
                  <a:pt x="3574" y="5702"/>
                  <a:pt x="6102" y="3527"/>
                </a:cubicBezTo>
                <a:cubicBezTo>
                  <a:pt x="8630" y="1352"/>
                  <a:pt x="11982" y="0"/>
                  <a:pt x="15274" y="0"/>
                </a:cubicBezTo>
                <a:cubicBezTo>
                  <a:pt x="18567" y="0"/>
                  <a:pt x="23388" y="1881"/>
                  <a:pt x="25857" y="3527"/>
                </a:cubicBezTo>
                <a:cubicBezTo>
                  <a:pt x="28327" y="5173"/>
                  <a:pt x="29679" y="7937"/>
                  <a:pt x="30091" y="9877"/>
                </a:cubicBezTo>
                <a:cubicBezTo>
                  <a:pt x="30503" y="11817"/>
                  <a:pt x="29797" y="13111"/>
                  <a:pt x="28327" y="15169"/>
                </a:cubicBezTo>
                <a:cubicBezTo>
                  <a:pt x="26857" y="17227"/>
                  <a:pt x="22447" y="21049"/>
                  <a:pt x="21271" y="22225"/>
                </a:cubicBezTo>
              </a:path>
            </a:pathLst>
          </a:custGeom>
          <a:noFill/>
          <a:ln cap="flat" cmpd="sng" w="28575">
            <a:solidFill>
              <a:schemeClr val="dk2"/>
            </a:solidFill>
            <a:prstDash val="solid"/>
            <a:round/>
            <a:headEnd len="med" w="med" type="none"/>
            <a:tailEnd len="med" w="med" type="triangle"/>
          </a:ln>
        </p:spPr>
      </p:sp>
      <p:sp>
        <p:nvSpPr>
          <p:cNvPr id="485" name="Google Shape;485;p44"/>
          <p:cNvSpPr txBox="1"/>
          <p:nvPr/>
        </p:nvSpPr>
        <p:spPr>
          <a:xfrm>
            <a:off x="4332875" y="1900275"/>
            <a:ext cx="106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chemeClr val="dk2"/>
                </a:solidFill>
              </a:rPr>
              <a:t>Analysis</a:t>
            </a:r>
            <a:endParaRPr i="1" sz="1600">
              <a:solidFill>
                <a:schemeClr val="dk2"/>
              </a:solidFill>
            </a:endParaRPr>
          </a:p>
        </p:txBody>
      </p:sp>
      <p:sp>
        <p:nvSpPr>
          <p:cNvPr id="486" name="Google Shape;486;p44"/>
          <p:cNvSpPr/>
          <p:nvPr/>
        </p:nvSpPr>
        <p:spPr>
          <a:xfrm>
            <a:off x="6484677" y="2247550"/>
            <a:ext cx="628834" cy="363934"/>
          </a:xfrm>
          <a:custGeom>
            <a:rect b="b" l="l" r="r" t="t"/>
            <a:pathLst>
              <a:path extrusionOk="0" h="22225" w="30207">
                <a:moveTo>
                  <a:pt x="11077" y="20830"/>
                </a:moveTo>
                <a:cubicBezTo>
                  <a:pt x="9248" y="19534"/>
                  <a:pt x="934" y="15936"/>
                  <a:pt x="105" y="13052"/>
                </a:cubicBezTo>
                <a:cubicBezTo>
                  <a:pt x="-724" y="10168"/>
                  <a:pt x="3574" y="5702"/>
                  <a:pt x="6102" y="3527"/>
                </a:cubicBezTo>
                <a:cubicBezTo>
                  <a:pt x="8630" y="1352"/>
                  <a:pt x="11982" y="0"/>
                  <a:pt x="15274" y="0"/>
                </a:cubicBezTo>
                <a:cubicBezTo>
                  <a:pt x="18567" y="0"/>
                  <a:pt x="23388" y="1881"/>
                  <a:pt x="25857" y="3527"/>
                </a:cubicBezTo>
                <a:cubicBezTo>
                  <a:pt x="28327" y="5173"/>
                  <a:pt x="29679" y="7937"/>
                  <a:pt x="30091" y="9877"/>
                </a:cubicBezTo>
                <a:cubicBezTo>
                  <a:pt x="30503" y="11817"/>
                  <a:pt x="29797" y="13111"/>
                  <a:pt x="28327" y="15169"/>
                </a:cubicBezTo>
                <a:cubicBezTo>
                  <a:pt x="26857" y="17227"/>
                  <a:pt x="22447" y="21049"/>
                  <a:pt x="21271" y="22225"/>
                </a:cubicBezTo>
              </a:path>
            </a:pathLst>
          </a:custGeom>
          <a:noFill/>
          <a:ln cap="flat" cmpd="sng" w="28575">
            <a:solidFill>
              <a:schemeClr val="dk2"/>
            </a:solidFill>
            <a:prstDash val="solid"/>
            <a:round/>
            <a:headEnd len="med" w="med" type="none"/>
            <a:tailEnd len="med" w="med" type="triangle"/>
          </a:ln>
        </p:spPr>
      </p:sp>
      <p:sp>
        <p:nvSpPr>
          <p:cNvPr id="487" name="Google Shape;487;p44"/>
          <p:cNvSpPr txBox="1"/>
          <p:nvPr/>
        </p:nvSpPr>
        <p:spPr>
          <a:xfrm>
            <a:off x="6314075" y="1900275"/>
            <a:ext cx="1060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chemeClr val="dk2"/>
                </a:solidFill>
              </a:rPr>
              <a:t>Analysis</a:t>
            </a:r>
            <a:endParaRPr i="1" sz="1600">
              <a:solidFill>
                <a:schemeClr val="dk2"/>
              </a:solidFill>
            </a:endParaRPr>
          </a:p>
        </p:txBody>
      </p:sp>
      <p:sp>
        <p:nvSpPr>
          <p:cNvPr id="488" name="Google Shape;488;p44"/>
          <p:cNvSpPr txBox="1"/>
          <p:nvPr/>
        </p:nvSpPr>
        <p:spPr>
          <a:xfrm>
            <a:off x="233500" y="3952675"/>
            <a:ext cx="8834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rPr>
              <a:t>Natural granularity for testing!</a:t>
            </a:r>
            <a:endParaRPr sz="2200">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5"/>
          <p:cNvSpPr txBox="1"/>
          <p:nvPr/>
        </p:nvSpPr>
        <p:spPr>
          <a:xfrm>
            <a:off x="2557000" y="37325"/>
            <a:ext cx="8520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2"/>
                </a:solidFill>
              </a:rPr>
              <a:t> clang -emit-llvm -O3  -mllvm -print-pipeline-passes</a:t>
            </a:r>
            <a:endParaRPr sz="2200">
              <a:solidFill>
                <a:schemeClr val="dk2"/>
              </a:solidFill>
            </a:endParaRPr>
          </a:p>
        </p:txBody>
      </p:sp>
      <p:sp>
        <p:nvSpPr>
          <p:cNvPr id="494" name="Google Shape;494;p45"/>
          <p:cNvSpPr txBox="1"/>
          <p:nvPr>
            <p:ph type="title"/>
          </p:nvPr>
        </p:nvSpPr>
        <p:spPr>
          <a:xfrm>
            <a:off x="6900" y="-12175"/>
            <a:ext cx="2849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Compiler Passes:</a:t>
            </a:r>
            <a:endParaRPr i="1">
              <a:latin typeface="Roboto Mono"/>
              <a:ea typeface="Roboto Mono"/>
              <a:cs typeface="Roboto Mono"/>
              <a:sym typeface="Roboto Mono"/>
            </a:endParaRPr>
          </a:p>
        </p:txBody>
      </p:sp>
      <p:sp>
        <p:nvSpPr>
          <p:cNvPr id="495" name="Google Shape;495;p45"/>
          <p:cNvSpPr txBox="1"/>
          <p:nvPr/>
        </p:nvSpPr>
        <p:spPr>
          <a:xfrm>
            <a:off x="110850" y="484325"/>
            <a:ext cx="8828400" cy="740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rgbClr val="212529"/>
                </a:solidFill>
                <a:latin typeface="Courier New"/>
                <a:ea typeface="Courier New"/>
                <a:cs typeface="Courier New"/>
                <a:sym typeface="Courier New"/>
              </a:rPr>
              <a:t>annotation2metadata,forceattrs,declare-to-assign,inferattrs,coro-early,function&lt;eager-inv&gt;(lower-expect,simplifycfg&lt;bonus-inst-threshold=1;no-forward-switch-cond;no-switch-range-to-icmp;no-switch-to-lookup;keep-loops;no-hoist-common-insts;no-sink-common-insts;speculate-blocks;simplify-cond-branch&gt;,sroa&lt;modify-cfg&gt;,early-cse&lt;&gt;,callsite-splitting),openmp-opt,ipsccp,called-value-propagation,globalopt,function&lt;eager-inv&gt;(mem2reg,instcombine&lt;max-iterations=1;no-use-loop-info;no-verify-fixpoint&gt;,simplifycfg&lt;bonus-inst-threshold=1;no-forward-switch-cond;switch-range-to-icmp;no-switch-to-lookup;keep-loops;no-hoist-common-insts;no-sink-common-insts;speculate-blocks;simplify-cond-branch&gt;),always-inline,require&lt;globals-aa&gt;,function(invalidate&lt;aa&gt;),require&lt;profile-summary&gt;,cgscc(devirt&lt;4&gt;(inline,function-attrs&lt;skip-non-recursive-function-attrs&gt;,argpromotion,openmp-opt-cgscc,function&lt;eager-inv;no-rerun&gt;(sroa&lt;modify-cfg&gt;,early-cse&lt;memssa&gt;,speculative-execution&lt;only-if-divergent-target&gt;,jump-threading,correlated-propagation,simplifycfg&lt;bonus-inst-threshold=1;no-forward-switch-cond;switch-range-to-icmp;no-switch-to-lookup;keep-loops;no-hoist-common-insts;no-sink-common-insts;speculate-blocks;simplify-cond-branch&gt;,instcombine&lt;max-iterations=1;no-use-loop-info;no-verify-fixpoint&gt;,aggressive-instcombine,libcalls-shrinkwrap,tailcallelim,simplifycfg&lt;bonus-inst-threshold=1;no-forward-switch-cond;switch-range-to-icmp;no-switch-to-lookup;keep-loops;no-hoist-common-insts;no-sink-common-insts;speculate-blocks;simplify-cond-branch&gt;,reassociate,constraint-elimination,loop-mssa(loop-instsimplify,loop-simplifycfg,licm&lt;no-allowspeculation&gt;,loop-rotate&lt;header-duplication;no-prepare-for-lto&gt;,licm&lt;allowspeculation&gt;,simple-loop-unswitch&lt;nontrivial;trivial&gt;),simplifycfg&lt;bonus-inst-threshold=1;no-forward-switch-cond;switch-range-to-icmp;no-switch-to-lookup;keep-loops;no-hoist-common-insts;no-sink-common-insts;speculate-blocks;simplify-cond-branch&gt;,instcombine&lt;max-iterations=1;no-use-loop-info;no-verify-fixpoint&gt;,loop(loop-idiom,indvars,loop-deletion,loop-unroll-full),sroa&lt;modify-cfg&gt;,vector-combine,mldst-motion&lt;no-split-footer-bb&gt;,gvn&lt;&gt;,sccp,bdce,instcombine&lt;max-iterations=1;no-use-loop-info;no-verify-fixpoint&gt;,jump-threading,correlated-propagation,adce,memcpyopt,dse,move-auto-init,loop-mssa(licm&lt;allowspeculation&gt;),coro-elide,simplifycfg&lt;bonus-inst-threshold=1;no-forward-switch-cond;switch-range-to-icmp;no-switch-to-lookup;keep-loops;hoist-common-insts;sink-common-insts;speculate-blocks;simplify-cond-branch&gt;,instcombine&lt;max-iterations=1;no-use-loop-info;no-verify-fixpoint&gt;),function-attrs,function(require&lt;should-not-run-function-passes&gt;),coro-split)),deadargelim,coro-cleanup,globalopt,globaldce,elim-avail-extern,rpo-function-attrs,recompute-globalsaa,function&lt;eager-inv&gt;(float2int,lower-constant-intrinsics,chr,loop(loop-rotate&lt;header-duplication;no-prepare-for-lto&gt;,loop-deletion),loop-distribute,inject-tli-mappings,loop-vectorize&lt;no-interleave-forced-only;no-vectorize-forced-only;&gt;,infer-alignment,loop-load-elim,instcombine&lt;max-iterations=1;no-use-loop-info;no-verify-fixpoint&gt;,simplifycfg&lt;bonus-inst-threshold=1;forward-switch-cond;switch-range-to-icmp;switch-to-lookup;no-keep-loops;hoist-common-insts;sink-common-insts;speculate-blocks;simplify-cond-branch&gt;,slp-vectorizer,vector-combine,instcombine&lt;max-iterations=1;no-use-loop-info;no-verify-fixpoint&gt;,loop-unroll&lt;O3&gt;,transform-warning,sroa&lt;preserve-cfg&gt;,infer-alignment,instcombine&lt;max-iterations=1;no-use-loop-info;no-verify-fixpoint&gt;,loop-mssa(licm&lt;allowspeculation&gt;),alignment-from-assumptions,loop-sink,instsimplify,div-rem-pairs,tailcallelim,simplifycfg&lt;bonus-inst-threshold=1;no-forward-switch-cond;switch-range-to-icmp;no-switch-to-lookup;keep-loops;no-hoist-common-insts;no-sink-common-insts;speculate-blocks;simplify-cond-branch&gt;),globaldce,constmerge,cg-profile,rel-lookup-table-converter,function(annotation-remarks),print</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050">
                <a:solidFill>
                  <a:srgbClr val="212529"/>
                </a:solidFill>
                <a:latin typeface="Courier New"/>
                <a:ea typeface="Courier New"/>
                <a:cs typeface="Courier New"/>
                <a:sym typeface="Courier New"/>
              </a:rPr>
              <a:t>Compiler returned: 0</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050">
              <a:solidFill>
                <a:srgbClr val="212529"/>
              </a:solidFill>
              <a:latin typeface="Courier New"/>
              <a:ea typeface="Courier New"/>
              <a:cs typeface="Courier New"/>
              <a:sym typeface="Courier Ne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6"/>
          <p:cNvSpPr txBox="1"/>
          <p:nvPr>
            <p:ph type="title"/>
          </p:nvPr>
        </p:nvSpPr>
        <p:spPr>
          <a:xfrm>
            <a:off x="311700" y="368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OK, Compiler looks cool, but w</a:t>
            </a:r>
            <a:r>
              <a:rPr lang="en"/>
              <a:t>hat’s MLIR?</a:t>
            </a:r>
            <a:endParaRPr/>
          </a:p>
        </p:txBody>
      </p:sp>
      <p:sp>
        <p:nvSpPr>
          <p:cNvPr id="501" name="Google Shape;501;p46"/>
          <p:cNvSpPr txBox="1"/>
          <p:nvPr>
            <p:ph idx="1" type="body"/>
          </p:nvPr>
        </p:nvSpPr>
        <p:spPr>
          <a:xfrm>
            <a:off x="180900" y="1016000"/>
            <a:ext cx="8782200" cy="3696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Not a compiler, and definitely nothing to do with “ML”.</a:t>
            </a:r>
            <a:endParaRPr/>
          </a:p>
          <a:p>
            <a:pPr indent="-342900" lvl="0" marL="457200" rtl="0" algn="l">
              <a:spcBef>
                <a:spcPts val="1000"/>
              </a:spcBef>
              <a:spcAft>
                <a:spcPts val="0"/>
              </a:spcAft>
              <a:buSzPts val="1800"/>
              <a:buChar char="●"/>
            </a:pPr>
            <a:r>
              <a:rPr lang="en"/>
              <a:t>Framework to build a compiler IR: define your type system, operations, etc.</a:t>
            </a:r>
            <a:endParaRPr/>
          </a:p>
          <a:p>
            <a:pPr indent="-342900" lvl="0" marL="457200" rtl="0" algn="l">
              <a:spcBef>
                <a:spcPts val="1000"/>
              </a:spcBef>
              <a:spcAft>
                <a:spcPts val="0"/>
              </a:spcAft>
              <a:buSzPts val="1800"/>
              <a:buChar char="●"/>
            </a:pPr>
            <a:r>
              <a:rPr lang="en"/>
              <a:t>Toolbox covering your compiler infrastructure needs</a:t>
            </a:r>
            <a:endParaRPr/>
          </a:p>
          <a:p>
            <a:pPr indent="-317500" lvl="1" marL="914400" rtl="0" algn="l">
              <a:spcBef>
                <a:spcPts val="0"/>
              </a:spcBef>
              <a:spcAft>
                <a:spcPts val="0"/>
              </a:spcAft>
              <a:buSzPts val="1400"/>
              <a:buChar char="○"/>
            </a:pPr>
            <a:r>
              <a:rPr lang="en"/>
              <a:t>Diagnostics, pass-management infrastructure, multi-threading, testing tools, etc.</a:t>
            </a:r>
            <a:endParaRPr/>
          </a:p>
          <a:p>
            <a:pPr indent="-342900" lvl="0" marL="457200" rtl="0" algn="l">
              <a:spcBef>
                <a:spcPts val="1000"/>
              </a:spcBef>
              <a:spcAft>
                <a:spcPts val="0"/>
              </a:spcAft>
              <a:buSzPts val="1800"/>
              <a:buChar char="●"/>
            </a:pPr>
            <a:r>
              <a:rPr lang="en"/>
              <a:t>Batteries-included:</a:t>
            </a:r>
            <a:endParaRPr/>
          </a:p>
          <a:p>
            <a:pPr indent="-317500" lvl="1" marL="914400" rtl="0" algn="l">
              <a:spcBef>
                <a:spcPts val="0"/>
              </a:spcBef>
              <a:spcAft>
                <a:spcPts val="0"/>
              </a:spcAft>
              <a:buSzPts val="1400"/>
              <a:buChar char="○"/>
            </a:pPr>
            <a:r>
              <a:rPr lang="en"/>
              <a:t>Various code-generation components / lowering strategies </a:t>
            </a:r>
            <a:endParaRPr/>
          </a:p>
          <a:p>
            <a:pPr indent="-317500" lvl="1" marL="914400" rtl="0" algn="l">
              <a:spcBef>
                <a:spcPts val="0"/>
              </a:spcBef>
              <a:spcAft>
                <a:spcPts val="0"/>
              </a:spcAft>
              <a:buSzPts val="1400"/>
              <a:buChar char="○"/>
            </a:pPr>
            <a:r>
              <a:rPr lang="en"/>
              <a:t>Tooling for accelerator support (GPUs)</a:t>
            </a:r>
            <a:endParaRPr/>
          </a:p>
          <a:p>
            <a:pPr indent="-342900" lvl="0" marL="457200" rtl="0" algn="l">
              <a:spcBef>
                <a:spcPts val="1000"/>
              </a:spcBef>
              <a:spcAft>
                <a:spcPts val="0"/>
              </a:spcAft>
              <a:buSzPts val="1800"/>
              <a:buChar char="●"/>
            </a:pPr>
            <a:r>
              <a:rPr lang="en"/>
              <a:t>Allow different levels of abstraction to freely co-exist</a:t>
            </a:r>
            <a:endParaRPr/>
          </a:p>
          <a:p>
            <a:pPr indent="-317500" lvl="1" marL="914400" rtl="0" algn="l">
              <a:spcBef>
                <a:spcPts val="0"/>
              </a:spcBef>
              <a:spcAft>
                <a:spcPts val="0"/>
              </a:spcAft>
              <a:buSzPts val="1400"/>
              <a:buChar char="○"/>
            </a:pPr>
            <a:r>
              <a:rPr lang="en"/>
              <a:t>Abstractions can better target specific areas with less high-level information lost</a:t>
            </a:r>
            <a:endParaRPr/>
          </a:p>
          <a:p>
            <a:pPr indent="-317500" lvl="1" marL="914400" rtl="0" algn="l">
              <a:spcBef>
                <a:spcPts val="0"/>
              </a:spcBef>
              <a:spcAft>
                <a:spcPts val="0"/>
              </a:spcAft>
              <a:buSzPts val="1400"/>
              <a:buChar char="○"/>
            </a:pPr>
            <a:r>
              <a:rPr lang="en"/>
              <a:t>Progressive lowering simplifies and enhances transformation pipelines</a:t>
            </a:r>
            <a:endParaRPr/>
          </a:p>
          <a:p>
            <a:pPr indent="-317500" lvl="1" marL="914400" rtl="0" algn="l">
              <a:spcBef>
                <a:spcPts val="0"/>
              </a:spcBef>
              <a:spcAft>
                <a:spcPts val="0"/>
              </a:spcAft>
              <a:buSzPts val="1400"/>
              <a:buChar char="○"/>
            </a:pPr>
            <a:r>
              <a:rPr lang="en"/>
              <a:t>No arbitrary boundary of abstraction, e.g. host and device code in the same IR at the same time</a:t>
            </a:r>
            <a:endParaRPr/>
          </a:p>
          <a:p>
            <a:pPr indent="-342900" lvl="0" marL="457200" rtl="0" algn="l">
              <a:spcBef>
                <a:spcPts val="1000"/>
              </a:spcBef>
              <a:spcAft>
                <a:spcPts val="0"/>
              </a:spcAft>
              <a:buSzPts val="1800"/>
              <a:buChar char="●"/>
            </a:pPr>
            <a:r>
              <a:rPr lang="en"/>
              <a:t>LLVM-inspired</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7"/>
          <p:cNvSpPr txBox="1"/>
          <p:nvPr>
            <p:ph idx="1" type="body"/>
          </p:nvPr>
        </p:nvSpPr>
        <p:spPr>
          <a:xfrm>
            <a:off x="180900" y="559175"/>
            <a:ext cx="8842500" cy="4637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We “sell” a combination of:</a:t>
            </a:r>
            <a:endParaRPr/>
          </a:p>
          <a:p>
            <a:pPr indent="-325755" lvl="0" marL="457200" rtl="0" algn="l">
              <a:spcBef>
                <a:spcPts val="1200"/>
              </a:spcBef>
              <a:spcAft>
                <a:spcPts val="0"/>
              </a:spcAft>
              <a:buSzPct val="100000"/>
              <a:buChar char="●"/>
            </a:pPr>
            <a:r>
              <a:rPr b="1" lang="en"/>
              <a:t>Time to market</a:t>
            </a:r>
            <a:r>
              <a:rPr lang="en"/>
              <a:t>: minimize the time “from idea to prototype”, easier transition for “research to production”</a:t>
            </a:r>
            <a:endParaRPr/>
          </a:p>
          <a:p>
            <a:pPr indent="-325755" lvl="0" marL="457200" rtl="0" algn="l">
              <a:spcBef>
                <a:spcPts val="1000"/>
              </a:spcBef>
              <a:spcAft>
                <a:spcPts val="0"/>
              </a:spcAft>
              <a:buSzPct val="100000"/>
              <a:buChar char="●"/>
            </a:pPr>
            <a:r>
              <a:rPr lang="en"/>
              <a:t>Allow you to </a:t>
            </a:r>
            <a:r>
              <a:rPr b="1" lang="en"/>
              <a:t>focus on your value-add</a:t>
            </a:r>
            <a:r>
              <a:rPr lang="en"/>
              <a:t> (do you want to reimplement everything?)</a:t>
            </a:r>
            <a:endParaRPr/>
          </a:p>
          <a:p>
            <a:pPr indent="-325755" lvl="0" marL="457200" rtl="0" algn="l">
              <a:spcBef>
                <a:spcPts val="1000"/>
              </a:spcBef>
              <a:spcAft>
                <a:spcPts val="0"/>
              </a:spcAft>
              <a:buSzPct val="100000"/>
              <a:buChar char="●"/>
            </a:pPr>
            <a:r>
              <a:rPr b="1" lang="en"/>
              <a:t>Flexibility</a:t>
            </a:r>
            <a:r>
              <a:rPr lang="en"/>
              <a:t>: encourage modular design (dialect), allow you to adjust and re-iterate, resilient to initial mistakes. </a:t>
            </a:r>
            <a:endParaRPr/>
          </a:p>
          <a:p>
            <a:pPr indent="-325755" lvl="0" marL="457200" rtl="0" algn="l">
              <a:spcBef>
                <a:spcPts val="1000"/>
              </a:spcBef>
              <a:spcAft>
                <a:spcPts val="0"/>
              </a:spcAft>
              <a:buSzPct val="112500"/>
              <a:buChar char="●"/>
            </a:pPr>
            <a:r>
              <a:rPr b="1" lang="en"/>
              <a:t>Built for production</a:t>
            </a:r>
            <a:r>
              <a:rPr lang="en"/>
              <a:t> from day-1: heavily optimized behind the scene.</a:t>
            </a:r>
            <a:br>
              <a:rPr lang="en"/>
            </a:br>
            <a:r>
              <a:rPr lang="en"/>
              <a:t>-&gt; minimize the effort to go “from prototype to a product”</a:t>
            </a:r>
            <a:br>
              <a:rPr lang="en"/>
            </a:br>
            <a:r>
              <a:rPr lang="en" sz="1600"/>
              <a:t>Inspired by LLVM, fixing all the mistakes!</a:t>
            </a:r>
            <a:endParaRPr sz="1600"/>
          </a:p>
          <a:p>
            <a:pPr indent="-325755" lvl="0" marL="457200" rtl="0" algn="l">
              <a:spcBef>
                <a:spcPts val="1000"/>
              </a:spcBef>
              <a:spcAft>
                <a:spcPts val="0"/>
              </a:spcAft>
              <a:buSzPct val="100000"/>
              <a:buChar char="●"/>
            </a:pPr>
            <a:r>
              <a:rPr b="1" lang="en"/>
              <a:t>Modular</a:t>
            </a:r>
            <a:r>
              <a:rPr lang="en"/>
              <a:t>: “you pay for what you use” footprint</a:t>
            </a:r>
            <a:endParaRPr/>
          </a:p>
          <a:p>
            <a:pPr indent="-304165" lvl="1" marL="914400" rtl="0" algn="l">
              <a:spcBef>
                <a:spcPts val="0"/>
              </a:spcBef>
              <a:spcAft>
                <a:spcPts val="0"/>
              </a:spcAft>
              <a:buSzPct val="100000"/>
              <a:buChar char="○"/>
            </a:pPr>
            <a:r>
              <a:rPr lang="en"/>
              <a:t>CoreIR &amp; builtin dialect &amp; printer/parser &amp; bytecode: 2MB</a:t>
            </a:r>
            <a:endParaRPr/>
          </a:p>
          <a:p>
            <a:pPr indent="-304165" lvl="1" marL="914400" rtl="0" algn="l">
              <a:spcBef>
                <a:spcPts val="0"/>
              </a:spcBef>
              <a:spcAft>
                <a:spcPts val="0"/>
              </a:spcAft>
              <a:buSzPct val="100000"/>
              <a:buChar char="○"/>
            </a:pPr>
            <a:r>
              <a:rPr lang="en"/>
              <a:t>+ the pass infrastructure, instrumentation, etc.: 3MB (+1MB)</a:t>
            </a:r>
            <a:endParaRPr/>
          </a:p>
          <a:p>
            <a:pPr indent="-304165" lvl="1" marL="914400" rtl="0" algn="l">
              <a:spcBef>
                <a:spcPts val="0"/>
              </a:spcBef>
              <a:spcAft>
                <a:spcPts val="0"/>
              </a:spcAft>
              <a:buSzPct val="100000"/>
              <a:buChar char="○"/>
            </a:pPr>
            <a:r>
              <a:rPr lang="en"/>
              <a:t>+ canonicalize, pattern/rewrite infra, PDL compiler/interpreter: 4.8MB (+1.8MB)</a:t>
            </a:r>
            <a:endParaRPr/>
          </a:p>
          <a:p>
            <a:pPr indent="-325755" lvl="0" marL="457200" rtl="0" algn="l">
              <a:spcBef>
                <a:spcPts val="1000"/>
              </a:spcBef>
              <a:spcAft>
                <a:spcPts val="1200"/>
              </a:spcAft>
              <a:buSzPct val="115037"/>
              <a:buChar char="●"/>
            </a:pPr>
            <a:r>
              <a:rPr b="1" lang="en"/>
              <a:t>Standardize compiler infrastructure: </a:t>
            </a:r>
            <a:r>
              <a:rPr lang="en"/>
              <a:t>don’t learn over and over the peculiarities of each compiler infrastructure. Learn MLIR and you can more easily learn about any MLIR-based compiler!</a:t>
            </a:r>
            <a:br>
              <a:rPr lang="en"/>
            </a:br>
            <a:r>
              <a:rPr lang="en" sz="1564"/>
              <a:t>(Translates into: good skill to have on your resume for engineer, easier hiring for companies)</a:t>
            </a:r>
            <a:endParaRPr sz="1564"/>
          </a:p>
        </p:txBody>
      </p:sp>
      <p:sp>
        <p:nvSpPr>
          <p:cNvPr id="507" name="Google Shape;507;p47"/>
          <p:cNvSpPr txBox="1"/>
          <p:nvPr>
            <p:ph type="title"/>
          </p:nvPr>
        </p:nvSpPr>
        <p:spPr>
          <a:xfrm>
            <a:off x="180900" y="65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E6E6E"/>
                </a:solidFill>
                <a:latin typeface="Google Sans"/>
                <a:ea typeface="Google Sans"/>
                <a:cs typeface="Google Sans"/>
                <a:sym typeface="Google Sans"/>
              </a:rPr>
              <a:t>Underlying MLIR development</a:t>
            </a:r>
            <a:endParaRPr>
              <a:solidFill>
                <a:srgbClr val="6E6E6E"/>
              </a:solidFill>
              <a:latin typeface="Google Sans"/>
              <a:ea typeface="Google Sans"/>
              <a:cs typeface="Google Sans"/>
              <a:sym typeface="Google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8"/>
          <p:cNvSpPr txBox="1"/>
          <p:nvPr>
            <p:ph type="title"/>
          </p:nvPr>
        </p:nvSpPr>
        <p:spPr>
          <a:xfrm>
            <a:off x="311700" y="2035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Core MLIR Concepts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MLIR</a:t>
            </a:r>
            <a:endParaRPr/>
          </a:p>
          <a:p>
            <a:pPr indent="0" lvl="0" marL="0" rtl="0" algn="l">
              <a:spcBef>
                <a:spcPts val="0"/>
              </a:spcBef>
              <a:spcAft>
                <a:spcPts val="0"/>
              </a:spcAft>
              <a:buNone/>
            </a:pPr>
            <a:r>
              <a:rPr lang="en"/>
              <a:t>Principles</a:t>
            </a:r>
            <a:endParaRPr/>
          </a:p>
        </p:txBody>
      </p:sp>
      <p:sp>
        <p:nvSpPr>
          <p:cNvPr id="518" name="Google Shape;518;p49"/>
          <p:cNvSpPr/>
          <p:nvPr/>
        </p:nvSpPr>
        <p:spPr>
          <a:xfrm>
            <a:off x="3252000" y="789125"/>
            <a:ext cx="2640000" cy="114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In-memory</a:t>
            </a:r>
            <a:endParaRPr sz="2200"/>
          </a:p>
          <a:p>
            <a:pPr indent="0" lvl="0" marL="0" rtl="0" algn="ctr">
              <a:spcBef>
                <a:spcPts val="0"/>
              </a:spcBef>
              <a:spcAft>
                <a:spcPts val="0"/>
              </a:spcAft>
              <a:buNone/>
            </a:pPr>
            <a:r>
              <a:rPr lang="en" sz="2200"/>
              <a:t>IR</a:t>
            </a:r>
            <a:endParaRPr sz="2200"/>
          </a:p>
        </p:txBody>
      </p:sp>
      <p:sp>
        <p:nvSpPr>
          <p:cNvPr id="519" name="Google Shape;519;p49"/>
          <p:cNvSpPr/>
          <p:nvPr/>
        </p:nvSpPr>
        <p:spPr>
          <a:xfrm>
            <a:off x="546900" y="3034300"/>
            <a:ext cx="2640000" cy="114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Textual IR</a:t>
            </a:r>
            <a:endParaRPr sz="2200"/>
          </a:p>
        </p:txBody>
      </p:sp>
      <p:cxnSp>
        <p:nvCxnSpPr>
          <p:cNvPr id="520" name="Google Shape;520;p49"/>
          <p:cNvCxnSpPr/>
          <p:nvPr/>
        </p:nvCxnSpPr>
        <p:spPr>
          <a:xfrm flipH="1">
            <a:off x="2747350" y="2048750"/>
            <a:ext cx="971400" cy="807300"/>
          </a:xfrm>
          <a:prstGeom prst="straightConnector1">
            <a:avLst/>
          </a:prstGeom>
          <a:noFill/>
          <a:ln cap="flat" cmpd="sng" w="38100">
            <a:solidFill>
              <a:schemeClr val="dk2"/>
            </a:solidFill>
            <a:prstDash val="solid"/>
            <a:round/>
            <a:headEnd len="med" w="med" type="triangle"/>
            <a:tailEnd len="med" w="med" type="triangle"/>
          </a:ln>
        </p:spPr>
      </p:cxnSp>
      <p:sp>
        <p:nvSpPr>
          <p:cNvPr id="521" name="Google Shape;521;p49"/>
          <p:cNvSpPr/>
          <p:nvPr/>
        </p:nvSpPr>
        <p:spPr>
          <a:xfrm>
            <a:off x="5892000" y="3034300"/>
            <a:ext cx="2640000" cy="114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t>Bytecode</a:t>
            </a:r>
            <a:endParaRPr sz="2200"/>
          </a:p>
        </p:txBody>
      </p:sp>
      <p:cxnSp>
        <p:nvCxnSpPr>
          <p:cNvPr id="522" name="Google Shape;522;p49"/>
          <p:cNvCxnSpPr/>
          <p:nvPr/>
        </p:nvCxnSpPr>
        <p:spPr>
          <a:xfrm>
            <a:off x="5338150" y="2048750"/>
            <a:ext cx="971400" cy="807300"/>
          </a:xfrm>
          <a:prstGeom prst="straightConnector1">
            <a:avLst/>
          </a:prstGeom>
          <a:noFill/>
          <a:ln cap="flat" cmpd="sng" w="38100">
            <a:solidFill>
              <a:schemeClr val="dk2"/>
            </a:solidFill>
            <a:prstDash val="solid"/>
            <a:round/>
            <a:headEnd len="med" w="med" type="triangle"/>
            <a:tailEnd len="med" w="med" type="triangle"/>
          </a:ln>
        </p:spPr>
      </p:cxnSp>
      <p:cxnSp>
        <p:nvCxnSpPr>
          <p:cNvPr id="523" name="Google Shape;523;p49"/>
          <p:cNvCxnSpPr/>
          <p:nvPr/>
        </p:nvCxnSpPr>
        <p:spPr>
          <a:xfrm flipH="1" rot="10800000">
            <a:off x="3711925" y="3672125"/>
            <a:ext cx="1739100" cy="5400"/>
          </a:xfrm>
          <a:prstGeom prst="straightConnector1">
            <a:avLst/>
          </a:prstGeom>
          <a:noFill/>
          <a:ln cap="flat" cmpd="sng" w="38100">
            <a:solidFill>
              <a:schemeClr val="dk2"/>
            </a:solidFill>
            <a:prstDash val="solid"/>
            <a:round/>
            <a:headEnd len="med" w="med" type="triangle"/>
            <a:tailEnd len="med" w="med" type="triangle"/>
          </a:ln>
        </p:spPr>
      </p:cxnSp>
      <p:sp>
        <p:nvSpPr>
          <p:cNvPr id="524" name="Google Shape;524;p49"/>
          <p:cNvSpPr txBox="1"/>
          <p:nvPr/>
        </p:nvSpPr>
        <p:spPr>
          <a:xfrm>
            <a:off x="3840750" y="2548175"/>
            <a:ext cx="15498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100">
                <a:solidFill>
                  <a:schemeClr val="dk2"/>
                </a:solidFill>
              </a:rPr>
              <a:t>Roundtrip</a:t>
            </a:r>
            <a:endParaRPr b="1" sz="2100">
              <a:solidFill>
                <a:schemeClr val="dk2"/>
              </a:solidFill>
            </a:endParaRPr>
          </a:p>
        </p:txBody>
      </p:sp>
      <p:sp>
        <p:nvSpPr>
          <p:cNvPr id="525" name="Google Shape;525;p49"/>
          <p:cNvSpPr txBox="1"/>
          <p:nvPr/>
        </p:nvSpPr>
        <p:spPr>
          <a:xfrm>
            <a:off x="267975" y="4193250"/>
            <a:ext cx="39843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Testing</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Debugging</a:t>
            </a:r>
            <a:endParaRPr sz="1800">
              <a:solidFill>
                <a:schemeClr val="dk2"/>
              </a:solidFill>
            </a:endParaRPr>
          </a:p>
          <a:p>
            <a:pPr indent="0" lvl="0" marL="457200" rtl="0" algn="l">
              <a:spcBef>
                <a:spcPts val="0"/>
              </a:spcBef>
              <a:spcAft>
                <a:spcPts val="0"/>
              </a:spcAft>
              <a:buNone/>
            </a:pPr>
            <a:r>
              <a:rPr lang="en" sz="1800">
                <a:solidFill>
                  <a:schemeClr val="dk2"/>
                </a:solidFill>
              </a:rPr>
              <a:t>(call </a:t>
            </a:r>
            <a:r>
              <a:rPr i="1" lang="en" sz="1800">
                <a:solidFill>
                  <a:schemeClr val="dk2"/>
                </a:solidFill>
              </a:rPr>
              <a:t>dump()</a:t>
            </a:r>
            <a:r>
              <a:rPr lang="en" sz="1800">
                <a:solidFill>
                  <a:schemeClr val="dk2"/>
                </a:solidFill>
              </a:rPr>
              <a:t> on any MLIR entity)</a:t>
            </a:r>
            <a:endParaRPr sz="1800">
              <a:solidFill>
                <a:schemeClr val="dk2"/>
              </a:solidFill>
            </a:endParaRPr>
          </a:p>
        </p:txBody>
      </p:sp>
      <p:sp>
        <p:nvSpPr>
          <p:cNvPr id="526" name="Google Shape;526;p49"/>
          <p:cNvSpPr txBox="1"/>
          <p:nvPr/>
        </p:nvSpPr>
        <p:spPr>
          <a:xfrm>
            <a:off x="5438700" y="4193250"/>
            <a:ext cx="3984300" cy="12930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Deployment</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Versioning: forward/backward compat </a:t>
            </a:r>
            <a:endParaRPr sz="1800">
              <a:solidFill>
                <a:schemeClr val="dk2"/>
              </a:solidFill>
            </a:endParaRPr>
          </a:p>
          <a:p>
            <a:pPr indent="0" lvl="0" marL="457200" rtl="0" algn="l">
              <a:spcBef>
                <a:spcPts val="0"/>
              </a:spcBef>
              <a:spcAft>
                <a:spcPts val="0"/>
              </a:spcAft>
              <a:buNone/>
            </a:pPr>
            <a:r>
              <a:t/>
            </a:r>
            <a:endParaRPr sz="1800">
              <a:solidFill>
                <a:schemeClr val="dk2"/>
              </a:solidFill>
            </a:endParaRPr>
          </a:p>
        </p:txBody>
      </p:sp>
      <p:sp>
        <p:nvSpPr>
          <p:cNvPr id="527" name="Google Shape;527;p49"/>
          <p:cNvSpPr txBox="1"/>
          <p:nvPr/>
        </p:nvSpPr>
        <p:spPr>
          <a:xfrm>
            <a:off x="2882100" y="15875"/>
            <a:ext cx="58113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Easy to manipulate, mapped to convenient APIs</a:t>
            </a:r>
            <a:endParaRPr sz="1800">
              <a:solidFill>
                <a:schemeClr val="dk2"/>
              </a:solidFill>
            </a:endParaRPr>
          </a:p>
          <a:p>
            <a:pPr indent="-342900" lvl="0" marL="457200" rtl="0" algn="l">
              <a:spcBef>
                <a:spcPts val="0"/>
              </a:spcBef>
              <a:spcAft>
                <a:spcPts val="0"/>
              </a:spcAft>
              <a:buClr>
                <a:schemeClr val="dk2"/>
              </a:buClr>
              <a:buSzPts val="1800"/>
              <a:buChar char="-"/>
            </a:pPr>
            <a:r>
              <a:rPr lang="en" sz="1800">
                <a:solidFill>
                  <a:schemeClr val="dk2"/>
                </a:solidFill>
              </a:rPr>
              <a:t>IR Invariants constraints auto-verified</a:t>
            </a:r>
            <a:endParaRPr sz="1800">
              <a:solidFill>
                <a:schemeClr val="dk2"/>
              </a:solidFill>
            </a:endParaRPr>
          </a:p>
          <a:p>
            <a:pPr indent="0" lvl="0" marL="457200" rtl="0" algn="l">
              <a:spcBef>
                <a:spcPts val="0"/>
              </a:spcBef>
              <a:spcAft>
                <a:spcPts val="0"/>
              </a:spcAft>
              <a:buNone/>
            </a:pPr>
            <a:r>
              <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0"/>
          <p:cNvSpPr txBox="1"/>
          <p:nvPr>
            <p:ph type="title"/>
          </p:nvPr>
        </p:nvSpPr>
        <p:spPr>
          <a:xfrm>
            <a:off x="180900" y="1421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IR Core Concepts</a:t>
            </a:r>
            <a:endParaRPr/>
          </a:p>
        </p:txBody>
      </p:sp>
      <p:sp>
        <p:nvSpPr>
          <p:cNvPr id="533" name="Google Shape;533;p50"/>
          <p:cNvSpPr txBox="1"/>
          <p:nvPr/>
        </p:nvSpPr>
        <p:spPr>
          <a:xfrm>
            <a:off x="2516250" y="3797950"/>
            <a:ext cx="411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https://pfalcon.github.io/ssabook/latest/book.pdf</a:t>
            </a:r>
            <a:endParaRPr/>
          </a:p>
          <a:p>
            <a:pPr indent="0" lvl="0" marL="0" rtl="0" algn="l">
              <a:spcBef>
                <a:spcPts val="0"/>
              </a:spcBef>
              <a:spcAft>
                <a:spcPts val="0"/>
              </a:spcAft>
              <a:buNone/>
            </a:pPr>
            <a:r>
              <a:t/>
            </a:r>
            <a:endParaRPr/>
          </a:p>
        </p:txBody>
      </p:sp>
      <p:pic>
        <p:nvPicPr>
          <p:cNvPr id="534" name="Google Shape;534;p50"/>
          <p:cNvPicPr preferRelativeResize="0"/>
          <p:nvPr/>
        </p:nvPicPr>
        <p:blipFill rotWithShape="1">
          <a:blip r:embed="rId4">
            <a:alphaModFix/>
          </a:blip>
          <a:srcRect b="0" l="9016" r="0" t="24184"/>
          <a:stretch/>
        </p:blipFill>
        <p:spPr>
          <a:xfrm>
            <a:off x="1001287" y="1351875"/>
            <a:ext cx="7141425" cy="1872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1"/>
          <p:cNvSpPr txBox="1"/>
          <p:nvPr>
            <p:ph idx="1" type="body"/>
          </p:nvPr>
        </p:nvSpPr>
        <p:spPr>
          <a:xfrm>
            <a:off x="180900" y="686500"/>
            <a:ext cx="8782200" cy="2828700"/>
          </a:xfrm>
          <a:prstGeom prst="rect">
            <a:avLst/>
          </a:prstGeom>
          <a:noFill/>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018"/>
              <a:buNone/>
            </a:pPr>
            <a:r>
              <a:rPr lang="en" sz="1487"/>
              <a:t>Very few core-defined aspects, MLIR is generic and favor extensibility:</a:t>
            </a:r>
            <a:endParaRPr sz="1487"/>
          </a:p>
          <a:p>
            <a:pPr indent="-323056" lvl="0" marL="457200" rtl="0" algn="l">
              <a:lnSpc>
                <a:spcPct val="115000"/>
              </a:lnSpc>
              <a:spcBef>
                <a:spcPts val="0"/>
              </a:spcBef>
              <a:spcAft>
                <a:spcPts val="0"/>
              </a:spcAft>
              <a:buSzPts val="1488"/>
              <a:buChar char="-"/>
            </a:pPr>
            <a:r>
              <a:rPr b="1" lang="en" sz="1487"/>
              <a:t>Region</a:t>
            </a:r>
            <a:r>
              <a:rPr lang="en" sz="1487"/>
              <a:t>, either:</a:t>
            </a:r>
            <a:endParaRPr sz="1487"/>
          </a:p>
          <a:p>
            <a:pPr indent="-323056" lvl="1" marL="914400" rtl="0" algn="l">
              <a:lnSpc>
                <a:spcPct val="115000"/>
              </a:lnSpc>
              <a:spcBef>
                <a:spcPts val="0"/>
              </a:spcBef>
              <a:spcAft>
                <a:spcPts val="0"/>
              </a:spcAft>
              <a:buSzPts val="1488"/>
              <a:buChar char="-"/>
            </a:pPr>
            <a:r>
              <a:rPr lang="en" sz="1487"/>
              <a:t>a list of basic blocks chained through their terminators to form a CF</a:t>
            </a:r>
            <a:endParaRPr sz="1487"/>
          </a:p>
          <a:p>
            <a:pPr indent="-323056" lvl="1" marL="914400" rtl="0" algn="l">
              <a:lnSpc>
                <a:spcPct val="150000"/>
              </a:lnSpc>
              <a:spcBef>
                <a:spcPts val="0"/>
              </a:spcBef>
              <a:spcAft>
                <a:spcPts val="0"/>
              </a:spcAft>
              <a:buSzPts val="1488"/>
              <a:buChar char="-"/>
            </a:pPr>
            <a:r>
              <a:rPr lang="en" sz="1487"/>
              <a:t>a single block containing operations forming a generic directed graph (including cyclic).</a:t>
            </a:r>
            <a:endParaRPr sz="1487"/>
          </a:p>
          <a:p>
            <a:pPr indent="-323056" lvl="0" marL="457200" rtl="0" algn="l">
              <a:lnSpc>
                <a:spcPct val="140000"/>
              </a:lnSpc>
              <a:spcBef>
                <a:spcPts val="0"/>
              </a:spcBef>
              <a:spcAft>
                <a:spcPts val="0"/>
              </a:spcAft>
              <a:buSzPts val="1488"/>
              <a:buChar char="-"/>
            </a:pPr>
            <a:r>
              <a:rPr b="1" lang="en" sz="1487"/>
              <a:t>Block</a:t>
            </a:r>
            <a:r>
              <a:rPr lang="en" sz="1487"/>
              <a:t>: a sequential list of Operations. </a:t>
            </a:r>
            <a:r>
              <a:rPr i="1" lang="en" sz="1487"/>
              <a:t>They take arguments instead of using phi nodes.</a:t>
            </a:r>
            <a:endParaRPr i="1" sz="1487"/>
          </a:p>
          <a:p>
            <a:pPr indent="-323056" lvl="0" marL="457200" rtl="0" algn="l">
              <a:lnSpc>
                <a:spcPct val="140000"/>
              </a:lnSpc>
              <a:spcBef>
                <a:spcPts val="0"/>
              </a:spcBef>
              <a:spcAft>
                <a:spcPts val="0"/>
              </a:spcAft>
              <a:buSzPts val="1488"/>
              <a:buChar char="-"/>
            </a:pPr>
            <a:r>
              <a:rPr b="1" lang="en" sz="1487"/>
              <a:t>Operation</a:t>
            </a:r>
            <a:r>
              <a:rPr lang="en" sz="1487"/>
              <a:t>: a generic single unit of “code”. </a:t>
            </a:r>
            <a:endParaRPr sz="1487"/>
          </a:p>
          <a:p>
            <a:pPr indent="-311308" lvl="1" marL="914400" rtl="0" algn="l">
              <a:lnSpc>
                <a:spcPct val="115000"/>
              </a:lnSpc>
              <a:spcBef>
                <a:spcPts val="0"/>
              </a:spcBef>
              <a:spcAft>
                <a:spcPts val="0"/>
              </a:spcAft>
              <a:buSzPts val="1303"/>
              <a:buChar char="-"/>
            </a:pPr>
            <a:r>
              <a:rPr lang="en" sz="1302"/>
              <a:t>takes individual Values as operands,</a:t>
            </a:r>
            <a:endParaRPr sz="1302"/>
          </a:p>
          <a:p>
            <a:pPr indent="-311308" lvl="1" marL="914400" rtl="0" algn="l">
              <a:lnSpc>
                <a:spcPct val="115000"/>
              </a:lnSpc>
              <a:spcBef>
                <a:spcPts val="0"/>
              </a:spcBef>
              <a:spcAft>
                <a:spcPts val="0"/>
              </a:spcAft>
              <a:buSzPts val="1303"/>
              <a:buChar char="-"/>
            </a:pPr>
            <a:r>
              <a:rPr lang="en" sz="1302"/>
              <a:t>produces one or more SSA Values as results.</a:t>
            </a:r>
            <a:endParaRPr sz="1302"/>
          </a:p>
          <a:p>
            <a:pPr indent="-311308" lvl="1" marL="914400" rtl="0" algn="l">
              <a:lnSpc>
                <a:spcPct val="140000"/>
              </a:lnSpc>
              <a:spcBef>
                <a:spcPts val="0"/>
              </a:spcBef>
              <a:spcAft>
                <a:spcPts val="0"/>
              </a:spcAft>
              <a:buSzPts val="1303"/>
              <a:buChar char="-"/>
            </a:pPr>
            <a:r>
              <a:rPr lang="en" sz="1302"/>
              <a:t>A terminator operation also has a list of successors blocks, as well as arguments matching the blocks.</a:t>
            </a:r>
            <a:endParaRPr sz="1302"/>
          </a:p>
        </p:txBody>
      </p:sp>
      <p:sp>
        <p:nvSpPr>
          <p:cNvPr id="540" name="Google Shape;540;p51"/>
          <p:cNvSpPr txBox="1"/>
          <p:nvPr>
            <p:ph type="title"/>
          </p:nvPr>
        </p:nvSpPr>
        <p:spPr>
          <a:xfrm>
            <a:off x="180900" y="1421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IR Core Concepts</a:t>
            </a:r>
            <a:endParaRPr/>
          </a:p>
        </p:txBody>
      </p:sp>
      <p:sp>
        <p:nvSpPr>
          <p:cNvPr id="541" name="Google Shape;541;p51"/>
          <p:cNvSpPr txBox="1"/>
          <p:nvPr>
            <p:ph idx="1" type="body"/>
          </p:nvPr>
        </p:nvSpPr>
        <p:spPr>
          <a:xfrm>
            <a:off x="1375625" y="3408025"/>
            <a:ext cx="6514500" cy="809400"/>
          </a:xfrm>
          <a:prstGeom prst="rect">
            <a:avLst/>
          </a:prstGeom>
          <a:noFill/>
        </p:spPr>
        <p:txBody>
          <a:bodyPr anchorCtr="0" anchor="t" bIns="91425" lIns="91425" spcFirstLastPara="1" rIns="91425" wrap="square" tIns="91425">
            <a:noAutofit/>
          </a:bodyPr>
          <a:lstStyle/>
          <a:p>
            <a:pPr indent="0" lvl="0" marL="0" rtl="0" algn="ctr">
              <a:lnSpc>
                <a:spcPct val="150000"/>
              </a:lnSpc>
              <a:spcBef>
                <a:spcPts val="0"/>
              </a:spcBef>
              <a:spcAft>
                <a:spcPts val="1200"/>
              </a:spcAft>
              <a:buSzPts val="935"/>
              <a:buNone/>
            </a:pPr>
            <a:r>
              <a:rPr lang="en" sz="1600"/>
              <a:t>There aren’t any hard-coded structures or specific operations in MLIR: even Module and Function are defined just as regular operations!</a:t>
            </a:r>
            <a:endParaRPr sz="1600"/>
          </a:p>
        </p:txBody>
      </p:sp>
      <p:sp>
        <p:nvSpPr>
          <p:cNvPr id="542" name="Google Shape;542;p51"/>
          <p:cNvSpPr txBox="1"/>
          <p:nvPr/>
        </p:nvSpPr>
        <p:spPr>
          <a:xfrm>
            <a:off x="131700" y="4259400"/>
            <a:ext cx="8880600" cy="79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200">
                <a:solidFill>
                  <a:schemeClr val="dk2"/>
                </a:solidFill>
              </a:rPr>
              <a:t>Wide range of applications: </a:t>
            </a:r>
            <a:r>
              <a:rPr i="1" lang="en" sz="1200">
                <a:solidFill>
                  <a:schemeClr val="dk2"/>
                </a:solidFill>
              </a:rPr>
              <a:t>Dataflow Graphs, ML Compilers, HW Design, Parallel Optimization, Heterogeneous runtime, Functional programming, Fortran Compiler, Heterogeneous code generation, Encryption, Program analysis, Zero knowledge proof compilation, Quantum, Blockchain, …    </a:t>
            </a:r>
            <a:endParaRPr sz="12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10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2"/>
          <p:cNvSpPr txBox="1"/>
          <p:nvPr>
            <p:ph type="title"/>
          </p:nvPr>
        </p:nvSpPr>
        <p:spPr>
          <a:xfrm>
            <a:off x="180900" y="1421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Operations, Not Instructions</a:t>
            </a:r>
            <a:endParaRPr/>
          </a:p>
        </p:txBody>
      </p:sp>
      <p:sp>
        <p:nvSpPr>
          <p:cNvPr id="548" name="Google Shape;548;p52"/>
          <p:cNvSpPr txBox="1"/>
          <p:nvPr/>
        </p:nvSpPr>
        <p:spPr>
          <a:xfrm>
            <a:off x="350950" y="2401725"/>
            <a:ext cx="8744400" cy="11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 </a:t>
            </a:r>
            <a:r>
              <a:rPr b="1" lang="en" sz="1600"/>
              <a:t>%</a:t>
            </a:r>
            <a:r>
              <a:rPr b="1" lang="en" sz="1600"/>
              <a:t>res</a:t>
            </a:r>
            <a:r>
              <a:rPr lang="en" sz="1600">
                <a:solidFill>
                  <a:srgbClr val="7F6000"/>
                </a:solidFill>
              </a:rPr>
              <a:t>:2</a:t>
            </a:r>
            <a:r>
              <a:rPr lang="en" sz="1600"/>
              <a:t> = </a:t>
            </a:r>
            <a:r>
              <a:rPr lang="en" sz="1600">
                <a:solidFill>
                  <a:srgbClr val="008800"/>
                </a:solidFill>
              </a:rPr>
              <a:t>"mydialect.morph"</a:t>
            </a:r>
            <a:r>
              <a:rPr lang="en" sz="1600"/>
              <a:t>(</a:t>
            </a:r>
            <a:r>
              <a:rPr b="1" lang="en" sz="1600"/>
              <a:t>%input</a:t>
            </a:r>
            <a:r>
              <a:rPr b="1" lang="en" sz="1600">
                <a:solidFill>
                  <a:srgbClr val="7F6000"/>
                </a:solidFill>
              </a:rPr>
              <a:t>#3</a:t>
            </a:r>
            <a:r>
              <a:rPr lang="en" sz="1600"/>
              <a:t>)</a:t>
            </a:r>
            <a:br>
              <a:rPr lang="en" sz="1600"/>
            </a:br>
            <a:r>
              <a:rPr lang="en" sz="1600"/>
              <a:t>      &lt;</a:t>
            </a:r>
            <a:r>
              <a:rPr lang="en" sz="1600">
                <a:solidFill>
                  <a:srgbClr val="008800"/>
                </a:solidFill>
              </a:rPr>
              <a:t>cute.layout</a:t>
            </a:r>
            <a:r>
              <a:rPr lang="en" sz="1600">
                <a:solidFill>
                  <a:schemeClr val="dk1"/>
                </a:solidFill>
              </a:rPr>
              <a:t> = ((2, 4), _), </a:t>
            </a:r>
            <a:r>
              <a:rPr lang="en" sz="1600">
                <a:solidFill>
                  <a:srgbClr val="008800"/>
                </a:solidFill>
              </a:rPr>
              <a:t>other.attribute</a:t>
            </a:r>
            <a:r>
              <a:rPr lang="en" sz="1600">
                <a:solidFill>
                  <a:schemeClr val="dk1"/>
                </a:solidFill>
              </a:rPr>
              <a:t> = </a:t>
            </a:r>
            <a:r>
              <a:rPr i="1" lang="en">
                <a:solidFill>
                  <a:schemeClr val="dk1"/>
                </a:solidFill>
              </a:rPr>
              <a:t>ENUM_VAL</a:t>
            </a:r>
            <a:r>
              <a:rPr lang="en" sz="1600">
                <a:solidFill>
                  <a:schemeClr val="dk1"/>
                </a:solidFill>
              </a:rPr>
              <a:t>&gt;</a:t>
            </a:r>
            <a:endParaRPr/>
          </a:p>
          <a:p>
            <a:pPr indent="0" lvl="0" marL="0" rtl="0" algn="l">
              <a:spcBef>
                <a:spcPts val="0"/>
              </a:spcBef>
              <a:spcAft>
                <a:spcPts val="0"/>
              </a:spcAft>
              <a:buNone/>
            </a:pPr>
            <a:r>
              <a:rPr lang="en" sz="1600"/>
              <a:t>      { </a:t>
            </a:r>
            <a:r>
              <a:rPr lang="en" sz="1600">
                <a:solidFill>
                  <a:srgbClr val="008800"/>
                </a:solidFill>
              </a:rPr>
              <a:t>some.attribute</a:t>
            </a:r>
            <a:r>
              <a:rPr lang="en" sz="1600"/>
              <a:t> = true, </a:t>
            </a:r>
            <a:r>
              <a:rPr lang="en" sz="1600">
                <a:solidFill>
                  <a:srgbClr val="008800"/>
                </a:solidFill>
              </a:rPr>
              <a:t>other.attribute</a:t>
            </a:r>
            <a:r>
              <a:rPr lang="en" sz="1600"/>
              <a:t> = 1.5 }</a:t>
            </a:r>
            <a:br>
              <a:rPr lang="en" sz="1600"/>
            </a:br>
            <a:r>
              <a:rPr lang="en" sz="1600"/>
              <a:t>      : (!</a:t>
            </a:r>
            <a:r>
              <a:rPr lang="en" sz="1600">
                <a:solidFill>
                  <a:srgbClr val="B45F06"/>
                </a:solidFill>
              </a:rPr>
              <a:t>mydialect.buf</a:t>
            </a:r>
            <a:r>
              <a:rPr lang="en" sz="1600"/>
              <a:t>&lt;</a:t>
            </a:r>
            <a:r>
              <a:rPr lang="en" sz="1600">
                <a:solidFill>
                  <a:srgbClr val="0B5394"/>
                </a:solidFill>
              </a:rPr>
              <a:t>dtype</a:t>
            </a:r>
            <a:r>
              <a:rPr lang="en" sz="1600">
                <a:solidFill>
                  <a:schemeClr val="dk1"/>
                </a:solidFill>
              </a:rPr>
              <a:t> = f32, </a:t>
            </a:r>
            <a:r>
              <a:rPr lang="en" sz="1600">
                <a:solidFill>
                  <a:srgbClr val="0B5394"/>
                </a:solidFill>
              </a:rPr>
              <a:t>strides</a:t>
            </a:r>
            <a:r>
              <a:rPr lang="en" sz="1600">
                <a:solidFill>
                  <a:schemeClr val="dk1"/>
                </a:solidFill>
              </a:rPr>
              <a:t> =[1, 2]</a:t>
            </a:r>
            <a:r>
              <a:rPr lang="en" sz="1600"/>
              <a:t>&gt;)</a:t>
            </a:r>
            <a:br>
              <a:rPr lang="en" sz="1600"/>
            </a:br>
            <a:r>
              <a:rPr lang="en" sz="1600"/>
              <a:t>      -&gt; (</a:t>
            </a:r>
            <a:r>
              <a:rPr lang="en" sz="1600">
                <a:solidFill>
                  <a:schemeClr val="dk1"/>
                </a:solidFill>
              </a:rPr>
              <a:t>!</a:t>
            </a:r>
            <a:r>
              <a:rPr lang="en" sz="1600">
                <a:solidFill>
                  <a:srgbClr val="B45F06"/>
                </a:solidFill>
              </a:rPr>
              <a:t>mydialect.buf</a:t>
            </a:r>
            <a:r>
              <a:rPr lang="en" sz="1600">
                <a:solidFill>
                  <a:schemeClr val="dk1"/>
                </a:solidFill>
              </a:rPr>
              <a:t>&lt;</a:t>
            </a:r>
            <a:r>
              <a:rPr lang="en" sz="1600">
                <a:solidFill>
                  <a:srgbClr val="0B5394"/>
                </a:solidFill>
              </a:rPr>
              <a:t>dtype</a:t>
            </a:r>
            <a:r>
              <a:rPr lang="en" sz="1600">
                <a:solidFill>
                  <a:schemeClr val="dk1"/>
                </a:solidFill>
              </a:rPr>
              <a:t> = f32, </a:t>
            </a:r>
            <a:r>
              <a:rPr lang="en" sz="1600">
                <a:solidFill>
                  <a:srgbClr val="0B5394"/>
                </a:solidFill>
              </a:rPr>
              <a:t>strides</a:t>
            </a:r>
            <a:r>
              <a:rPr lang="en" sz="1600">
                <a:solidFill>
                  <a:schemeClr val="dk1"/>
                </a:solidFill>
              </a:rPr>
              <a:t> =[1, 2]&gt;, !</a:t>
            </a:r>
            <a:r>
              <a:rPr lang="en" sz="1600">
                <a:solidFill>
                  <a:srgbClr val="B45F06"/>
                </a:solidFill>
              </a:rPr>
              <a:t>mydialect.buf</a:t>
            </a:r>
            <a:r>
              <a:rPr lang="en" sz="1600">
                <a:solidFill>
                  <a:schemeClr val="dk1"/>
                </a:solidFill>
              </a:rPr>
              <a:t>&lt;</a:t>
            </a:r>
            <a:r>
              <a:rPr lang="en" sz="1600">
                <a:solidFill>
                  <a:srgbClr val="0B5394"/>
                </a:solidFill>
              </a:rPr>
              <a:t>dtype</a:t>
            </a:r>
            <a:r>
              <a:rPr lang="en" sz="1600">
                <a:solidFill>
                  <a:schemeClr val="dk1"/>
                </a:solidFill>
              </a:rPr>
              <a:t> = f32, </a:t>
            </a:r>
            <a:r>
              <a:rPr lang="en" sz="1600">
                <a:solidFill>
                  <a:srgbClr val="0B5394"/>
                </a:solidFill>
              </a:rPr>
              <a:t>strides</a:t>
            </a:r>
            <a:r>
              <a:rPr lang="en" sz="1600">
                <a:solidFill>
                  <a:schemeClr val="dk1"/>
                </a:solidFill>
              </a:rPr>
              <a:t> =[1, 2]&gt;</a:t>
            </a:r>
            <a:r>
              <a:rPr lang="en" sz="1600"/>
              <a:t>)</a:t>
            </a:r>
            <a:endParaRPr sz="1600"/>
          </a:p>
          <a:p>
            <a:pPr indent="0" lvl="0" marL="0" rtl="0" algn="l">
              <a:spcBef>
                <a:spcPts val="0"/>
              </a:spcBef>
              <a:spcAft>
                <a:spcPts val="0"/>
              </a:spcAft>
              <a:buNone/>
            </a:pPr>
            <a:r>
              <a:rPr lang="en" sz="1600"/>
              <a:t>                                                                    </a:t>
            </a:r>
            <a:r>
              <a:rPr b="1" lang="en" sz="1600"/>
              <a:t>loc</a:t>
            </a:r>
            <a:r>
              <a:rPr lang="en" sz="1600"/>
              <a:t>(</a:t>
            </a:r>
            <a:r>
              <a:rPr b="1" lang="en" sz="1600"/>
              <a:t>callsite</a:t>
            </a:r>
            <a:r>
              <a:rPr lang="en" sz="1600"/>
              <a:t>(</a:t>
            </a:r>
            <a:r>
              <a:rPr lang="en" sz="1600">
                <a:solidFill>
                  <a:srgbClr val="008800"/>
                </a:solidFill>
              </a:rPr>
              <a:t>"foo"</a:t>
            </a:r>
            <a:r>
              <a:rPr lang="en" sz="1600"/>
              <a:t> </a:t>
            </a:r>
            <a:r>
              <a:rPr b="1" lang="en" sz="1600"/>
              <a:t>at</a:t>
            </a:r>
            <a:r>
              <a:rPr lang="en" sz="1600"/>
              <a:t> </a:t>
            </a:r>
            <a:r>
              <a:rPr lang="en" sz="1600">
                <a:solidFill>
                  <a:srgbClr val="008800"/>
                </a:solidFill>
              </a:rPr>
              <a:t>"mysource.cc"</a:t>
            </a:r>
            <a:r>
              <a:rPr lang="en" sz="1600"/>
              <a:t>:</a:t>
            </a:r>
            <a:r>
              <a:rPr i="1" lang="en" sz="1600"/>
              <a:t>10:8</a:t>
            </a:r>
            <a:r>
              <a:rPr lang="en" sz="1600"/>
              <a:t>))</a:t>
            </a:r>
            <a:endParaRPr sz="1600"/>
          </a:p>
        </p:txBody>
      </p:sp>
      <p:sp>
        <p:nvSpPr>
          <p:cNvPr id="549" name="Google Shape;549;p52"/>
          <p:cNvSpPr txBox="1"/>
          <p:nvPr/>
        </p:nvSpPr>
        <p:spPr>
          <a:xfrm>
            <a:off x="184650" y="750596"/>
            <a:ext cx="5956500" cy="6504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No predefined set of instructions</a:t>
            </a:r>
            <a:endParaRPr sz="1600">
              <a:solidFill>
                <a:schemeClr val="dk2"/>
              </a:solidFill>
              <a:latin typeface="Roboto"/>
              <a:ea typeface="Roboto"/>
              <a:cs typeface="Roboto"/>
              <a:sym typeface="Roboto"/>
            </a:endParaRPr>
          </a:p>
          <a:p>
            <a:pPr indent="-330200" lvl="0" marL="457200" rtl="0" algn="l">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Operations are like “opaque functions” to MLIR</a:t>
            </a:r>
            <a:endParaRPr sz="1600">
              <a:solidFill>
                <a:schemeClr val="dk2"/>
              </a:solidFill>
              <a:latin typeface="Roboto"/>
              <a:ea typeface="Roboto"/>
              <a:cs typeface="Roboto"/>
              <a:sym typeface="Roboto"/>
            </a:endParaRPr>
          </a:p>
        </p:txBody>
      </p:sp>
      <p:grpSp>
        <p:nvGrpSpPr>
          <p:cNvPr id="550" name="Google Shape;550;p52"/>
          <p:cNvGrpSpPr/>
          <p:nvPr/>
        </p:nvGrpSpPr>
        <p:grpSpPr>
          <a:xfrm>
            <a:off x="-2862" y="2760700"/>
            <a:ext cx="1232100" cy="1547550"/>
            <a:chOff x="74600" y="2913100"/>
            <a:chExt cx="1232100" cy="1547550"/>
          </a:xfrm>
        </p:grpSpPr>
        <p:cxnSp>
          <p:nvCxnSpPr>
            <p:cNvPr id="551" name="Google Shape;551;p52"/>
            <p:cNvCxnSpPr/>
            <p:nvPr/>
          </p:nvCxnSpPr>
          <p:spPr>
            <a:xfrm rot="10800000">
              <a:off x="735137" y="2913100"/>
              <a:ext cx="0" cy="1245900"/>
            </a:xfrm>
            <a:prstGeom prst="straightConnector1">
              <a:avLst/>
            </a:prstGeom>
            <a:noFill/>
            <a:ln cap="flat" cmpd="sng" w="19050">
              <a:solidFill>
                <a:schemeClr val="dk2"/>
              </a:solidFill>
              <a:prstDash val="solid"/>
              <a:round/>
              <a:headEnd len="med" w="med" type="none"/>
              <a:tailEnd len="med" w="med" type="triangle"/>
            </a:ln>
          </p:spPr>
        </p:cxnSp>
        <p:sp>
          <p:nvSpPr>
            <p:cNvPr id="552" name="Google Shape;552;p52"/>
            <p:cNvSpPr txBox="1"/>
            <p:nvPr/>
          </p:nvSpPr>
          <p:spPr>
            <a:xfrm>
              <a:off x="74600" y="4064350"/>
              <a:ext cx="12321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Name of the</a:t>
              </a:r>
              <a:br>
                <a:rPr lang="en">
                  <a:solidFill>
                    <a:schemeClr val="dk2"/>
                  </a:solidFill>
                  <a:latin typeface="Roboto"/>
                  <a:ea typeface="Roboto"/>
                  <a:cs typeface="Roboto"/>
                  <a:sym typeface="Roboto"/>
                </a:rPr>
              </a:br>
              <a:r>
                <a:rPr lang="en">
                  <a:solidFill>
                    <a:schemeClr val="dk2"/>
                  </a:solidFill>
                  <a:latin typeface="Roboto"/>
                  <a:ea typeface="Roboto"/>
                  <a:cs typeface="Roboto"/>
                  <a:sym typeface="Roboto"/>
                </a:rPr>
                <a:t>SSA results</a:t>
              </a:r>
              <a:br>
                <a:rPr lang="en">
                  <a:solidFill>
                    <a:schemeClr val="dk2"/>
                  </a:solidFill>
                  <a:latin typeface="Roboto"/>
                  <a:ea typeface="Roboto"/>
                  <a:cs typeface="Roboto"/>
                  <a:sym typeface="Roboto"/>
                </a:rPr>
              </a:br>
              <a:r>
                <a:rPr lang="en">
                  <a:solidFill>
                    <a:schemeClr val="dk2"/>
                  </a:solidFill>
                  <a:latin typeface="Roboto"/>
                  <a:ea typeface="Roboto"/>
                  <a:cs typeface="Roboto"/>
                  <a:sym typeface="Roboto"/>
                </a:rPr>
                <a:t>(</a:t>
              </a:r>
              <a:r>
                <a:rPr lang="en" sz="1100">
                  <a:solidFill>
                    <a:schemeClr val="dk2"/>
                  </a:solidFill>
                  <a:latin typeface="Roboto Mono"/>
                  <a:ea typeface="Roboto Mono"/>
                  <a:cs typeface="Roboto Mono"/>
                  <a:sym typeface="Roboto Mono"/>
                </a:rPr>
                <a:t>mlir::Value</a:t>
              </a:r>
              <a:r>
                <a:rPr lang="en">
                  <a:solidFill>
                    <a:schemeClr val="dk2"/>
                  </a:solidFill>
                  <a:latin typeface="Roboto"/>
                  <a:ea typeface="Roboto"/>
                  <a:cs typeface="Roboto"/>
                  <a:sym typeface="Roboto"/>
                </a:rPr>
                <a:t>)</a:t>
              </a:r>
              <a:endParaRPr>
                <a:solidFill>
                  <a:schemeClr val="dk2"/>
                </a:solidFill>
                <a:latin typeface="Roboto"/>
                <a:ea typeface="Roboto"/>
                <a:cs typeface="Roboto"/>
                <a:sym typeface="Roboto"/>
              </a:endParaRPr>
            </a:p>
          </p:txBody>
        </p:sp>
      </p:grpSp>
      <p:grpSp>
        <p:nvGrpSpPr>
          <p:cNvPr id="553" name="Google Shape;553;p52"/>
          <p:cNvGrpSpPr/>
          <p:nvPr/>
        </p:nvGrpSpPr>
        <p:grpSpPr>
          <a:xfrm>
            <a:off x="2048838" y="1617150"/>
            <a:ext cx="1232100" cy="918625"/>
            <a:chOff x="2126300" y="1769550"/>
            <a:chExt cx="1232100" cy="918625"/>
          </a:xfrm>
        </p:grpSpPr>
        <p:cxnSp>
          <p:nvCxnSpPr>
            <p:cNvPr id="554" name="Google Shape;554;p52"/>
            <p:cNvCxnSpPr/>
            <p:nvPr/>
          </p:nvCxnSpPr>
          <p:spPr>
            <a:xfrm>
              <a:off x="2709325" y="2130775"/>
              <a:ext cx="0" cy="557400"/>
            </a:xfrm>
            <a:prstGeom prst="straightConnector1">
              <a:avLst/>
            </a:prstGeom>
            <a:noFill/>
            <a:ln cap="flat" cmpd="sng" w="19050">
              <a:solidFill>
                <a:schemeClr val="dk2"/>
              </a:solidFill>
              <a:prstDash val="solid"/>
              <a:round/>
              <a:headEnd len="med" w="med" type="none"/>
              <a:tailEnd len="med" w="med" type="triangle"/>
            </a:ln>
          </p:spPr>
        </p:cxnSp>
        <p:sp>
          <p:nvSpPr>
            <p:cNvPr id="555" name="Google Shape;555;p52"/>
            <p:cNvSpPr txBox="1"/>
            <p:nvPr/>
          </p:nvSpPr>
          <p:spPr>
            <a:xfrm>
              <a:off x="2126300" y="1769550"/>
              <a:ext cx="12321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Op Id</a:t>
              </a:r>
              <a:endParaRPr>
                <a:solidFill>
                  <a:schemeClr val="dk2"/>
                </a:solidFill>
                <a:latin typeface="Roboto"/>
                <a:ea typeface="Roboto"/>
                <a:cs typeface="Roboto"/>
                <a:sym typeface="Roboto"/>
              </a:endParaRPr>
            </a:p>
          </p:txBody>
        </p:sp>
      </p:grpSp>
      <p:grpSp>
        <p:nvGrpSpPr>
          <p:cNvPr id="556" name="Google Shape;556;p52"/>
          <p:cNvGrpSpPr/>
          <p:nvPr/>
        </p:nvGrpSpPr>
        <p:grpSpPr>
          <a:xfrm>
            <a:off x="-31712" y="1463325"/>
            <a:ext cx="1508700" cy="1044175"/>
            <a:chOff x="45750" y="1615725"/>
            <a:chExt cx="1508700" cy="1044175"/>
          </a:xfrm>
        </p:grpSpPr>
        <p:cxnSp>
          <p:nvCxnSpPr>
            <p:cNvPr id="557" name="Google Shape;557;p52"/>
            <p:cNvCxnSpPr/>
            <p:nvPr/>
          </p:nvCxnSpPr>
          <p:spPr>
            <a:xfrm>
              <a:off x="952500" y="2122300"/>
              <a:ext cx="197700" cy="537600"/>
            </a:xfrm>
            <a:prstGeom prst="straightConnector1">
              <a:avLst/>
            </a:prstGeom>
            <a:noFill/>
            <a:ln cap="flat" cmpd="sng" w="19050">
              <a:solidFill>
                <a:schemeClr val="dk2"/>
              </a:solidFill>
              <a:prstDash val="solid"/>
              <a:round/>
              <a:headEnd len="med" w="med" type="none"/>
              <a:tailEnd len="med" w="med" type="triangle"/>
            </a:ln>
          </p:spPr>
        </p:cxnSp>
        <p:sp>
          <p:nvSpPr>
            <p:cNvPr id="558" name="Google Shape;558;p52"/>
            <p:cNvSpPr txBox="1"/>
            <p:nvPr/>
          </p:nvSpPr>
          <p:spPr>
            <a:xfrm>
              <a:off x="45750" y="1615725"/>
              <a:ext cx="15087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Number of </a:t>
              </a:r>
              <a:endParaRPr>
                <a:solidFill>
                  <a:schemeClr val="dk2"/>
                </a:solidFill>
                <a:latin typeface="Roboto"/>
                <a:ea typeface="Roboto"/>
                <a:cs typeface="Roboto"/>
                <a:sym typeface="Roboto"/>
              </a:endParaRPr>
            </a:p>
            <a:p>
              <a:pPr indent="0" lvl="0" marL="0" rtl="0" algn="ctr">
                <a:spcBef>
                  <a:spcPts val="0"/>
                </a:spcBef>
                <a:spcAft>
                  <a:spcPts val="0"/>
                </a:spcAft>
                <a:buNone/>
              </a:pPr>
              <a:r>
                <a:rPr lang="en">
                  <a:solidFill>
                    <a:schemeClr val="dk2"/>
                  </a:solidFill>
                  <a:latin typeface="Roboto"/>
                  <a:ea typeface="Roboto"/>
                  <a:cs typeface="Roboto"/>
                  <a:sym typeface="Roboto"/>
                </a:rPr>
                <a:t>value returned</a:t>
              </a:r>
              <a:endParaRPr>
                <a:solidFill>
                  <a:schemeClr val="dk2"/>
                </a:solidFill>
                <a:latin typeface="Roboto"/>
                <a:ea typeface="Roboto"/>
                <a:cs typeface="Roboto"/>
                <a:sym typeface="Roboto"/>
              </a:endParaRPr>
            </a:p>
          </p:txBody>
        </p:sp>
      </p:grpSp>
      <p:grpSp>
        <p:nvGrpSpPr>
          <p:cNvPr id="559" name="Google Shape;559;p52"/>
          <p:cNvGrpSpPr/>
          <p:nvPr/>
        </p:nvGrpSpPr>
        <p:grpSpPr>
          <a:xfrm>
            <a:off x="1102013" y="1463325"/>
            <a:ext cx="1508700" cy="1080275"/>
            <a:chOff x="1179475" y="1615725"/>
            <a:chExt cx="1508700" cy="1080275"/>
          </a:xfrm>
        </p:grpSpPr>
        <p:cxnSp>
          <p:nvCxnSpPr>
            <p:cNvPr id="560" name="Google Shape;560;p52"/>
            <p:cNvCxnSpPr/>
            <p:nvPr/>
          </p:nvCxnSpPr>
          <p:spPr>
            <a:xfrm>
              <a:off x="1924750" y="2144900"/>
              <a:ext cx="0" cy="551100"/>
            </a:xfrm>
            <a:prstGeom prst="straightConnector1">
              <a:avLst/>
            </a:prstGeom>
            <a:noFill/>
            <a:ln cap="flat" cmpd="sng" w="19050">
              <a:solidFill>
                <a:schemeClr val="dk2"/>
              </a:solidFill>
              <a:prstDash val="solid"/>
              <a:round/>
              <a:headEnd len="med" w="med" type="none"/>
              <a:tailEnd len="med" w="med" type="triangle"/>
            </a:ln>
          </p:spPr>
        </p:cxnSp>
        <p:sp>
          <p:nvSpPr>
            <p:cNvPr id="561" name="Google Shape;561;p52"/>
            <p:cNvSpPr txBox="1"/>
            <p:nvPr/>
          </p:nvSpPr>
          <p:spPr>
            <a:xfrm>
              <a:off x="1179475" y="1615725"/>
              <a:ext cx="15087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Dialect</a:t>
              </a:r>
              <a:endParaRPr>
                <a:solidFill>
                  <a:schemeClr val="dk2"/>
                </a:solidFill>
                <a:latin typeface="Roboto"/>
                <a:ea typeface="Roboto"/>
                <a:cs typeface="Roboto"/>
                <a:sym typeface="Roboto"/>
              </a:endParaRPr>
            </a:p>
            <a:p>
              <a:pPr indent="0" lvl="0" marL="0" rtl="0" algn="ctr">
                <a:spcBef>
                  <a:spcPts val="0"/>
                </a:spcBef>
                <a:spcAft>
                  <a:spcPts val="0"/>
                </a:spcAft>
                <a:buNone/>
              </a:pPr>
              <a:r>
                <a:rPr lang="en">
                  <a:solidFill>
                    <a:schemeClr val="dk2"/>
                  </a:solidFill>
                  <a:latin typeface="Roboto"/>
                  <a:ea typeface="Roboto"/>
                  <a:cs typeface="Roboto"/>
                  <a:sym typeface="Roboto"/>
                </a:rPr>
                <a:t>prefix</a:t>
              </a:r>
              <a:endParaRPr>
                <a:solidFill>
                  <a:schemeClr val="dk2"/>
                </a:solidFill>
                <a:latin typeface="Roboto"/>
                <a:ea typeface="Roboto"/>
                <a:cs typeface="Roboto"/>
                <a:sym typeface="Roboto"/>
              </a:endParaRPr>
            </a:p>
          </p:txBody>
        </p:sp>
      </p:grpSp>
      <p:grpSp>
        <p:nvGrpSpPr>
          <p:cNvPr id="562" name="Google Shape;562;p52"/>
          <p:cNvGrpSpPr/>
          <p:nvPr/>
        </p:nvGrpSpPr>
        <p:grpSpPr>
          <a:xfrm>
            <a:off x="2887863" y="1617150"/>
            <a:ext cx="1232100" cy="917200"/>
            <a:chOff x="2965325" y="1769550"/>
            <a:chExt cx="1232100" cy="917200"/>
          </a:xfrm>
        </p:grpSpPr>
        <p:cxnSp>
          <p:nvCxnSpPr>
            <p:cNvPr id="563" name="Google Shape;563;p52"/>
            <p:cNvCxnSpPr/>
            <p:nvPr/>
          </p:nvCxnSpPr>
          <p:spPr>
            <a:xfrm>
              <a:off x="3581375" y="2129350"/>
              <a:ext cx="0" cy="557400"/>
            </a:xfrm>
            <a:prstGeom prst="straightConnector1">
              <a:avLst/>
            </a:prstGeom>
            <a:noFill/>
            <a:ln cap="flat" cmpd="sng" w="19050">
              <a:solidFill>
                <a:schemeClr val="dk2"/>
              </a:solidFill>
              <a:prstDash val="solid"/>
              <a:round/>
              <a:headEnd len="med" w="med" type="none"/>
              <a:tailEnd len="med" w="med" type="triangle"/>
            </a:ln>
          </p:spPr>
        </p:cxnSp>
        <p:sp>
          <p:nvSpPr>
            <p:cNvPr id="564" name="Google Shape;564;p52"/>
            <p:cNvSpPr txBox="1"/>
            <p:nvPr/>
          </p:nvSpPr>
          <p:spPr>
            <a:xfrm>
              <a:off x="2965325" y="1769550"/>
              <a:ext cx="12321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Argument</a:t>
              </a:r>
              <a:br>
                <a:rPr lang="en">
                  <a:solidFill>
                    <a:schemeClr val="dk2"/>
                  </a:solidFill>
                  <a:latin typeface="Roboto"/>
                  <a:ea typeface="Roboto"/>
                  <a:cs typeface="Roboto"/>
                  <a:sym typeface="Roboto"/>
                </a:rPr>
              </a:br>
              <a:endParaRPr>
                <a:solidFill>
                  <a:schemeClr val="dk2"/>
                </a:solidFill>
                <a:latin typeface="Roboto"/>
                <a:ea typeface="Roboto"/>
                <a:cs typeface="Roboto"/>
                <a:sym typeface="Roboto"/>
              </a:endParaRPr>
            </a:p>
          </p:txBody>
        </p:sp>
      </p:grpSp>
      <p:grpSp>
        <p:nvGrpSpPr>
          <p:cNvPr id="565" name="Google Shape;565;p52"/>
          <p:cNvGrpSpPr/>
          <p:nvPr/>
        </p:nvGrpSpPr>
        <p:grpSpPr>
          <a:xfrm>
            <a:off x="3910388" y="1464750"/>
            <a:ext cx="2025000" cy="1074350"/>
            <a:chOff x="3987850" y="1617150"/>
            <a:chExt cx="2025000" cy="1074350"/>
          </a:xfrm>
        </p:grpSpPr>
        <p:sp>
          <p:nvSpPr>
            <p:cNvPr id="566" name="Google Shape;566;p52"/>
            <p:cNvSpPr txBox="1"/>
            <p:nvPr/>
          </p:nvSpPr>
          <p:spPr>
            <a:xfrm>
              <a:off x="3987850" y="1617150"/>
              <a:ext cx="20250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Index in</a:t>
              </a:r>
              <a:br>
                <a:rPr lang="en">
                  <a:solidFill>
                    <a:schemeClr val="dk2"/>
                  </a:solidFill>
                  <a:latin typeface="Roboto"/>
                  <a:ea typeface="Roboto"/>
                  <a:cs typeface="Roboto"/>
                  <a:sym typeface="Roboto"/>
                </a:rPr>
              </a:br>
              <a:r>
                <a:rPr lang="en">
                  <a:solidFill>
                    <a:schemeClr val="dk2"/>
                  </a:solidFill>
                  <a:latin typeface="Roboto"/>
                  <a:ea typeface="Roboto"/>
                  <a:cs typeface="Roboto"/>
                  <a:sym typeface="Roboto"/>
                </a:rPr>
                <a:t>the producer’s results</a:t>
              </a:r>
              <a:endParaRPr>
                <a:solidFill>
                  <a:schemeClr val="dk2"/>
                </a:solidFill>
                <a:latin typeface="Roboto"/>
                <a:ea typeface="Roboto"/>
                <a:cs typeface="Roboto"/>
                <a:sym typeface="Roboto"/>
              </a:endParaRPr>
            </a:p>
          </p:txBody>
        </p:sp>
        <p:cxnSp>
          <p:nvCxnSpPr>
            <p:cNvPr id="567" name="Google Shape;567;p52"/>
            <p:cNvCxnSpPr/>
            <p:nvPr/>
          </p:nvCxnSpPr>
          <p:spPr>
            <a:xfrm flipH="1">
              <a:off x="4009825" y="2149400"/>
              <a:ext cx="594000" cy="542100"/>
            </a:xfrm>
            <a:prstGeom prst="straightConnector1">
              <a:avLst/>
            </a:prstGeom>
            <a:noFill/>
            <a:ln cap="flat" cmpd="sng" w="19050">
              <a:solidFill>
                <a:schemeClr val="dk2"/>
              </a:solidFill>
              <a:prstDash val="solid"/>
              <a:round/>
              <a:headEnd len="med" w="med" type="none"/>
              <a:tailEnd len="med" w="med" type="triangle"/>
            </a:ln>
          </p:spPr>
        </p:cxnSp>
      </p:grpSp>
      <p:grpSp>
        <p:nvGrpSpPr>
          <p:cNvPr id="568" name="Google Shape;568;p52"/>
          <p:cNvGrpSpPr/>
          <p:nvPr/>
        </p:nvGrpSpPr>
        <p:grpSpPr>
          <a:xfrm>
            <a:off x="1240313" y="3793450"/>
            <a:ext cx="1232100" cy="938100"/>
            <a:chOff x="1317775" y="3183850"/>
            <a:chExt cx="1232100" cy="938100"/>
          </a:xfrm>
        </p:grpSpPr>
        <p:cxnSp>
          <p:nvCxnSpPr>
            <p:cNvPr id="569" name="Google Shape;569;p52"/>
            <p:cNvCxnSpPr/>
            <p:nvPr/>
          </p:nvCxnSpPr>
          <p:spPr>
            <a:xfrm flipH="1" rot="10800000">
              <a:off x="1975600" y="3183850"/>
              <a:ext cx="2700" cy="618000"/>
            </a:xfrm>
            <a:prstGeom prst="straightConnector1">
              <a:avLst/>
            </a:prstGeom>
            <a:noFill/>
            <a:ln cap="flat" cmpd="sng" w="19050">
              <a:solidFill>
                <a:schemeClr val="dk2"/>
              </a:solidFill>
              <a:prstDash val="solid"/>
              <a:round/>
              <a:headEnd len="med" w="med" type="none"/>
              <a:tailEnd len="med" w="med" type="triangle"/>
            </a:ln>
          </p:spPr>
        </p:cxnSp>
        <p:sp>
          <p:nvSpPr>
            <p:cNvPr id="570" name="Google Shape;570;p52"/>
            <p:cNvSpPr txBox="1"/>
            <p:nvPr/>
          </p:nvSpPr>
          <p:spPr>
            <a:xfrm>
              <a:off x="1317775" y="3725650"/>
              <a:ext cx="12321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Dialect prefix for the type</a:t>
              </a:r>
              <a:endParaRPr>
                <a:solidFill>
                  <a:schemeClr val="dk2"/>
                </a:solidFill>
                <a:latin typeface="Roboto"/>
                <a:ea typeface="Roboto"/>
                <a:cs typeface="Roboto"/>
                <a:sym typeface="Roboto"/>
              </a:endParaRPr>
            </a:p>
          </p:txBody>
        </p:sp>
      </p:grpSp>
      <p:grpSp>
        <p:nvGrpSpPr>
          <p:cNvPr id="571" name="Google Shape;571;p52"/>
          <p:cNvGrpSpPr/>
          <p:nvPr/>
        </p:nvGrpSpPr>
        <p:grpSpPr>
          <a:xfrm>
            <a:off x="2925163" y="3754925"/>
            <a:ext cx="1449300" cy="693000"/>
            <a:chOff x="3002625" y="3450125"/>
            <a:chExt cx="1449300" cy="693000"/>
          </a:xfrm>
        </p:grpSpPr>
        <p:cxnSp>
          <p:nvCxnSpPr>
            <p:cNvPr id="572" name="Google Shape;572;p52"/>
            <p:cNvCxnSpPr/>
            <p:nvPr/>
          </p:nvCxnSpPr>
          <p:spPr>
            <a:xfrm rot="10800000">
              <a:off x="3503550" y="3450125"/>
              <a:ext cx="156900" cy="372900"/>
            </a:xfrm>
            <a:prstGeom prst="straightConnector1">
              <a:avLst/>
            </a:prstGeom>
            <a:noFill/>
            <a:ln cap="flat" cmpd="sng" w="19050">
              <a:solidFill>
                <a:schemeClr val="dk2"/>
              </a:solidFill>
              <a:prstDash val="solid"/>
              <a:round/>
              <a:headEnd len="med" w="med" type="none"/>
              <a:tailEnd len="med" w="med" type="triangle"/>
            </a:ln>
          </p:spPr>
        </p:cxnSp>
        <p:sp>
          <p:nvSpPr>
            <p:cNvPr id="573" name="Google Shape;573;p52"/>
            <p:cNvSpPr txBox="1"/>
            <p:nvPr/>
          </p:nvSpPr>
          <p:spPr>
            <a:xfrm>
              <a:off x="3002625" y="3746825"/>
              <a:ext cx="14493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Type informations</a:t>
              </a:r>
              <a:endParaRPr>
                <a:solidFill>
                  <a:schemeClr val="dk2"/>
                </a:solidFill>
                <a:latin typeface="Roboto"/>
                <a:ea typeface="Roboto"/>
                <a:cs typeface="Roboto"/>
                <a:sym typeface="Roboto"/>
              </a:endParaRPr>
            </a:p>
          </p:txBody>
        </p:sp>
      </p:grpSp>
      <p:grpSp>
        <p:nvGrpSpPr>
          <p:cNvPr id="574" name="Google Shape;574;p52"/>
          <p:cNvGrpSpPr/>
          <p:nvPr/>
        </p:nvGrpSpPr>
        <p:grpSpPr>
          <a:xfrm>
            <a:off x="5137863" y="1540950"/>
            <a:ext cx="3439537" cy="1206950"/>
            <a:chOff x="5520125" y="1540950"/>
            <a:chExt cx="3439537" cy="1206950"/>
          </a:xfrm>
        </p:grpSpPr>
        <p:sp>
          <p:nvSpPr>
            <p:cNvPr id="575" name="Google Shape;575;p52"/>
            <p:cNvSpPr txBox="1"/>
            <p:nvPr/>
          </p:nvSpPr>
          <p:spPr>
            <a:xfrm>
              <a:off x="6217362" y="1540950"/>
              <a:ext cx="2742300" cy="53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List of properties:</a:t>
              </a:r>
              <a:br>
                <a:rPr lang="en">
                  <a:solidFill>
                    <a:schemeClr val="dk2"/>
                  </a:solidFill>
                  <a:latin typeface="Roboto"/>
                  <a:ea typeface="Roboto"/>
                  <a:cs typeface="Roboto"/>
                  <a:sym typeface="Roboto"/>
                </a:rPr>
              </a:br>
              <a:r>
                <a:rPr lang="en">
                  <a:solidFill>
                    <a:schemeClr val="dk2"/>
                  </a:solidFill>
                  <a:latin typeface="Roboto"/>
                  <a:ea typeface="Roboto"/>
                  <a:cs typeface="Roboto"/>
                  <a:sym typeface="Roboto"/>
                </a:rPr>
                <a:t>Compile-time data associated with an operation</a:t>
              </a:r>
              <a:endParaRPr>
                <a:solidFill>
                  <a:schemeClr val="dk2"/>
                </a:solidFill>
                <a:latin typeface="Roboto"/>
                <a:ea typeface="Roboto"/>
                <a:cs typeface="Roboto"/>
                <a:sym typeface="Roboto"/>
              </a:endParaRPr>
            </a:p>
          </p:txBody>
        </p:sp>
        <p:cxnSp>
          <p:nvCxnSpPr>
            <p:cNvPr id="576" name="Google Shape;576;p52"/>
            <p:cNvCxnSpPr/>
            <p:nvPr/>
          </p:nvCxnSpPr>
          <p:spPr>
            <a:xfrm flipH="1">
              <a:off x="5520125" y="2144900"/>
              <a:ext cx="1112100" cy="603000"/>
            </a:xfrm>
            <a:prstGeom prst="straightConnector1">
              <a:avLst/>
            </a:prstGeom>
            <a:noFill/>
            <a:ln cap="flat" cmpd="sng" w="19050">
              <a:solidFill>
                <a:schemeClr val="dk2"/>
              </a:solidFill>
              <a:prstDash val="solid"/>
              <a:round/>
              <a:headEnd len="med" w="med" type="none"/>
              <a:tailEnd len="med" w="med" type="triangle"/>
            </a:ln>
          </p:spPr>
        </p:cxnSp>
      </p:grpSp>
      <p:grpSp>
        <p:nvGrpSpPr>
          <p:cNvPr id="577" name="Google Shape;577;p52"/>
          <p:cNvGrpSpPr/>
          <p:nvPr/>
        </p:nvGrpSpPr>
        <p:grpSpPr>
          <a:xfrm>
            <a:off x="6111138" y="4006550"/>
            <a:ext cx="1994175" cy="534900"/>
            <a:chOff x="4362750" y="3836825"/>
            <a:chExt cx="1994175" cy="534900"/>
          </a:xfrm>
        </p:grpSpPr>
        <p:cxnSp>
          <p:nvCxnSpPr>
            <p:cNvPr id="578" name="Google Shape;578;p52"/>
            <p:cNvCxnSpPr/>
            <p:nvPr/>
          </p:nvCxnSpPr>
          <p:spPr>
            <a:xfrm rot="10800000">
              <a:off x="4362750" y="3836825"/>
              <a:ext cx="593100" cy="291000"/>
            </a:xfrm>
            <a:prstGeom prst="straightConnector1">
              <a:avLst/>
            </a:prstGeom>
            <a:noFill/>
            <a:ln cap="flat" cmpd="sng" w="19050">
              <a:solidFill>
                <a:schemeClr val="dk2"/>
              </a:solidFill>
              <a:prstDash val="solid"/>
              <a:round/>
              <a:headEnd len="med" w="med" type="none"/>
              <a:tailEnd len="med" w="med" type="triangle"/>
            </a:ln>
          </p:spPr>
        </p:cxnSp>
        <p:sp>
          <p:nvSpPr>
            <p:cNvPr id="579" name="Google Shape;579;p52"/>
            <p:cNvSpPr txBox="1"/>
            <p:nvPr/>
          </p:nvSpPr>
          <p:spPr>
            <a:xfrm>
              <a:off x="4907625" y="3975425"/>
              <a:ext cx="14493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Mandatory and Rich Location</a:t>
              </a:r>
              <a:endParaRPr>
                <a:solidFill>
                  <a:schemeClr val="dk2"/>
                </a:solidFill>
                <a:latin typeface="Roboto"/>
                <a:ea typeface="Roboto"/>
                <a:cs typeface="Roboto"/>
                <a:sym typeface="Roboto"/>
              </a:endParaRPr>
            </a:p>
          </p:txBody>
        </p:sp>
      </p:grpSp>
      <p:sp>
        <p:nvSpPr>
          <p:cNvPr id="580" name="Google Shape;580;p52"/>
          <p:cNvSpPr txBox="1"/>
          <p:nvPr/>
        </p:nvSpPr>
        <p:spPr>
          <a:xfrm>
            <a:off x="3638200" y="4693850"/>
            <a:ext cx="6200400" cy="10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5E9200"/>
                </a:solidFill>
                <a:hlinkClick r:id="rId3">
                  <a:extLst>
                    <a:ext uri="{A12FA001-AC4F-418D-AE19-62706E023703}">
                      <ahyp:hlinkClr val="tx"/>
                    </a:ext>
                  </a:extLst>
                </a:hlinkClick>
              </a:rPr>
              <a:t>https://mlir.llvm.org/docs/LangRef/#operations</a:t>
            </a:r>
            <a:endParaRPr sz="1100">
              <a:solidFill>
                <a:srgbClr val="5E9200"/>
              </a:solidFill>
            </a:endParaRPr>
          </a:p>
          <a:p>
            <a:pPr indent="0" lvl="0" marL="0" rtl="0" algn="l">
              <a:spcBef>
                <a:spcPts val="0"/>
              </a:spcBef>
              <a:spcAft>
                <a:spcPts val="0"/>
              </a:spcAft>
              <a:buNone/>
            </a:pPr>
            <a:r>
              <a:rPr lang="en" sz="1100" u="sng">
                <a:solidFill>
                  <a:schemeClr val="hlink"/>
                </a:solidFill>
                <a:hlinkClick r:id="rId4"/>
              </a:rPr>
              <a:t>https://github.com/llvm/llvm-project/blob/main/mlir/include/mlir/IR/Operation.h#L31-L84</a:t>
            </a:r>
            <a:endParaRPr sz="1100">
              <a:solidFill>
                <a:srgbClr val="0B5394"/>
              </a:solidFill>
            </a:endParaRPr>
          </a:p>
        </p:txBody>
      </p:sp>
      <p:grpSp>
        <p:nvGrpSpPr>
          <p:cNvPr id="581" name="Google Shape;581;p52"/>
          <p:cNvGrpSpPr/>
          <p:nvPr/>
        </p:nvGrpSpPr>
        <p:grpSpPr>
          <a:xfrm>
            <a:off x="4852588" y="2660000"/>
            <a:ext cx="4044364" cy="537600"/>
            <a:chOff x="4852600" y="1617150"/>
            <a:chExt cx="4044364" cy="537600"/>
          </a:xfrm>
        </p:grpSpPr>
        <p:sp>
          <p:nvSpPr>
            <p:cNvPr id="582" name="Google Shape;582;p52"/>
            <p:cNvSpPr txBox="1"/>
            <p:nvPr/>
          </p:nvSpPr>
          <p:spPr>
            <a:xfrm>
              <a:off x="6141164" y="1617150"/>
              <a:ext cx="2755800" cy="53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Roboto"/>
                  <a:ea typeface="Roboto"/>
                  <a:cs typeface="Roboto"/>
                  <a:sym typeface="Roboto"/>
                </a:rPr>
                <a:t>Discardable attributes dict:</a:t>
              </a:r>
              <a:br>
                <a:rPr lang="en">
                  <a:solidFill>
                    <a:schemeClr val="dk2"/>
                  </a:solidFill>
                  <a:latin typeface="Roboto"/>
                  <a:ea typeface="Roboto"/>
                  <a:cs typeface="Roboto"/>
                  <a:sym typeface="Roboto"/>
                </a:rPr>
              </a:br>
              <a:r>
                <a:rPr lang="en">
                  <a:solidFill>
                    <a:schemeClr val="dk2"/>
                  </a:solidFill>
                  <a:latin typeface="Roboto"/>
                  <a:ea typeface="Roboto"/>
                  <a:cs typeface="Roboto"/>
                  <a:sym typeface="Roboto"/>
                </a:rPr>
                <a:t>extra unbounded data that can be attached to any operation.</a:t>
              </a:r>
              <a:endParaRPr>
                <a:solidFill>
                  <a:schemeClr val="dk2"/>
                </a:solidFill>
                <a:latin typeface="Roboto"/>
                <a:ea typeface="Roboto"/>
                <a:cs typeface="Roboto"/>
                <a:sym typeface="Roboto"/>
              </a:endParaRPr>
            </a:p>
          </p:txBody>
        </p:sp>
        <p:cxnSp>
          <p:nvCxnSpPr>
            <p:cNvPr id="583" name="Google Shape;583;p52"/>
            <p:cNvCxnSpPr/>
            <p:nvPr/>
          </p:nvCxnSpPr>
          <p:spPr>
            <a:xfrm flipH="1">
              <a:off x="4852600" y="2032875"/>
              <a:ext cx="1266600" cy="7800"/>
            </a:xfrm>
            <a:prstGeom prst="straightConnector1">
              <a:avLst/>
            </a:prstGeom>
            <a:noFill/>
            <a:ln cap="flat" cmpd="sng" w="19050">
              <a:solidFill>
                <a:schemeClr val="dk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9"/>
                                        </p:tgtEl>
                                        <p:attrNameLst>
                                          <p:attrName>style.visibility</p:attrName>
                                        </p:attrNameLst>
                                      </p:cBhvr>
                                      <p:to>
                                        <p:strVal val="visible"/>
                                      </p:to>
                                    </p:set>
                                    <p:animEffect filter="fade" transition="in">
                                      <p:cBhvr>
                                        <p:cTn dur="1000"/>
                                        <p:tgtEl>
                                          <p:spTgt spid="5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10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1000"/>
                                        <p:tgtEl>
                                          <p:spTgt spid="5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1000"/>
                                        <p:tgtEl>
                                          <p:spTgt spid="5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000"/>
                                        <p:tgtEl>
                                          <p:spTgt spid="5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000"/>
                                        <p:tgtEl>
                                          <p:spTgt spid="5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1000"/>
                                        <p:tgtEl>
                                          <p:spTgt spid="56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0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Hands-on: ir-traversal</a:t>
            </a:r>
            <a:endParaRPr/>
          </a:p>
        </p:txBody>
      </p:sp>
      <p:sp>
        <p:nvSpPr>
          <p:cNvPr id="589" name="Google Shape;589;p5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Let’s work through the second hands 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5" name="Google Shape;11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Start by cloning: </a:t>
            </a:r>
            <a:r>
              <a:rPr lang="en" u="sng">
                <a:solidFill>
                  <a:schemeClr val="hlink"/>
                </a:solidFill>
                <a:hlinkClick r:id="rId3"/>
              </a:rPr>
              <a:t>https://github.com/joker-eph/playing-with-mlir</a:t>
            </a:r>
            <a:endParaRPr/>
          </a:p>
          <a:p>
            <a:pPr indent="0" lvl="0" marL="0" rtl="0" algn="l">
              <a:spcBef>
                <a:spcPts val="1200"/>
              </a:spcBef>
              <a:spcAft>
                <a:spcPts val="0"/>
              </a:spcAft>
              <a:buNone/>
            </a:pPr>
            <a:r>
              <a:rPr lang="en">
                <a:latin typeface="Roboto Mono"/>
                <a:ea typeface="Roboto Mono"/>
                <a:cs typeface="Roboto Mono"/>
                <a:sym typeface="Roboto Mono"/>
              </a:rPr>
              <a:t>g</a:t>
            </a:r>
            <a:r>
              <a:rPr lang="en">
                <a:latin typeface="Roboto Mono"/>
                <a:ea typeface="Roboto Mono"/>
                <a:cs typeface="Roboto Mono"/>
                <a:sym typeface="Roboto Mono"/>
              </a:rPr>
              <a:t>it clone </a:t>
            </a:r>
            <a:r>
              <a:rPr lang="en" u="sng">
                <a:solidFill>
                  <a:schemeClr val="hlink"/>
                </a:solidFill>
                <a:latin typeface="Roboto Mono"/>
                <a:ea typeface="Roboto Mono"/>
                <a:cs typeface="Roboto Mono"/>
                <a:sym typeface="Roboto Mono"/>
                <a:hlinkClick r:id="rId4"/>
              </a:rPr>
              <a:t>git@github.com</a:t>
            </a:r>
            <a:r>
              <a:rPr lang="en">
                <a:latin typeface="Roboto Mono"/>
                <a:ea typeface="Roboto Mono"/>
                <a:cs typeface="Roboto Mono"/>
                <a:sym typeface="Roboto Mono"/>
              </a:rPr>
              <a:t>:joker-eph/playing-with-mlir.git</a:t>
            </a:r>
            <a:endParaRPr>
              <a:latin typeface="Roboto Mono"/>
              <a:ea typeface="Roboto Mono"/>
              <a:cs typeface="Roboto Mono"/>
              <a:sym typeface="Roboto Mono"/>
            </a:endParaRPr>
          </a:p>
          <a:p>
            <a:pPr indent="0" lvl="0" marL="0" rtl="0" algn="l">
              <a:spcBef>
                <a:spcPts val="1200"/>
              </a:spcBef>
              <a:spcAft>
                <a:spcPts val="0"/>
              </a:spcAft>
              <a:buNone/>
            </a:pPr>
            <a:r>
              <a:t/>
            </a:r>
            <a:endParaRPr>
              <a:latin typeface="Roboto Mono"/>
              <a:ea typeface="Roboto Mono"/>
              <a:cs typeface="Roboto Mono"/>
              <a:sym typeface="Roboto Mono"/>
            </a:endParaRPr>
          </a:p>
          <a:p>
            <a:pPr indent="0" lvl="0" marL="0" rtl="0" algn="l">
              <a:spcBef>
                <a:spcPts val="1200"/>
              </a:spcBef>
              <a:spcAft>
                <a:spcPts val="0"/>
              </a:spcAft>
              <a:buNone/>
            </a:pPr>
            <a:r>
              <a:rPr lang="en">
                <a:latin typeface="Roboto Mono"/>
                <a:ea typeface="Roboto Mono"/>
                <a:cs typeface="Roboto Mono"/>
                <a:sym typeface="Roboto Mono"/>
              </a:rPr>
              <a:t>Pull the container:</a:t>
            </a:r>
            <a:endParaRPr>
              <a:latin typeface="Roboto Mono"/>
              <a:ea typeface="Roboto Mono"/>
              <a:cs typeface="Roboto Mono"/>
              <a:sym typeface="Roboto Mono"/>
            </a:endParaRPr>
          </a:p>
          <a:p>
            <a:pPr indent="0" lvl="0" marL="0" rtl="0" algn="l">
              <a:spcBef>
                <a:spcPts val="1200"/>
              </a:spcBef>
              <a:spcAft>
                <a:spcPts val="0"/>
              </a:spcAft>
              <a:buNone/>
            </a:pPr>
            <a:r>
              <a:t/>
            </a:r>
            <a:endParaRPr>
              <a:latin typeface="Roboto Mono"/>
              <a:ea typeface="Roboto Mono"/>
              <a:cs typeface="Roboto Mono"/>
              <a:sym typeface="Roboto Mono"/>
            </a:endParaRPr>
          </a:p>
          <a:p>
            <a:pPr indent="0" lvl="0" marL="0" rtl="0" algn="l">
              <a:spcBef>
                <a:spcPts val="1200"/>
              </a:spcBef>
              <a:spcAft>
                <a:spcPts val="1200"/>
              </a:spcAft>
              <a:buNone/>
            </a:pPr>
            <a:r>
              <a:rPr lang="en">
                <a:latin typeface="Roboto Mono"/>
                <a:ea typeface="Roboto Mono"/>
                <a:cs typeface="Roboto Mono"/>
                <a:sym typeface="Roboto Mono"/>
              </a:rPr>
              <a:t>docker pull jokereph/mlir-tutorial:debug</a:t>
            </a:r>
            <a:endParaRPr>
              <a:latin typeface="Roboto Mono"/>
              <a:ea typeface="Roboto Mono"/>
              <a:cs typeface="Roboto Mono"/>
              <a:sym typeface="Roboto Mono"/>
            </a:endParaRPr>
          </a:p>
        </p:txBody>
      </p:sp>
      <p:pic>
        <p:nvPicPr>
          <p:cNvPr id="116" name="Google Shape;116;p27" title="Screenshot 2025-09-08 at 3.40.27 PM.png"/>
          <p:cNvPicPr preferRelativeResize="0"/>
          <p:nvPr/>
        </p:nvPicPr>
        <p:blipFill>
          <a:blip r:embed="rId5">
            <a:alphaModFix/>
          </a:blip>
          <a:stretch>
            <a:fillRect/>
          </a:stretch>
        </p:blipFill>
        <p:spPr>
          <a:xfrm>
            <a:off x="6072597" y="2344100"/>
            <a:ext cx="2910900" cy="26935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4"/>
          <p:cNvSpPr/>
          <p:nvPr/>
        </p:nvSpPr>
        <p:spPr>
          <a:xfrm>
            <a:off x="675250" y="701613"/>
            <a:ext cx="6460500" cy="19047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4"/>
          <p:cNvSpPr/>
          <p:nvPr/>
        </p:nvSpPr>
        <p:spPr>
          <a:xfrm>
            <a:off x="812525" y="907475"/>
            <a:ext cx="5627700" cy="12984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4"/>
          <p:cNvSpPr/>
          <p:nvPr/>
        </p:nvSpPr>
        <p:spPr>
          <a:xfrm>
            <a:off x="1414775" y="1357650"/>
            <a:ext cx="4428900" cy="400200"/>
          </a:xfrm>
          <a:prstGeom prst="rect">
            <a:avLst/>
          </a:prstGeom>
          <a:solidFill>
            <a:srgbClr val="EFEFE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4"/>
          <p:cNvSpPr txBox="1"/>
          <p:nvPr/>
        </p:nvSpPr>
        <p:spPr>
          <a:xfrm>
            <a:off x="416800" y="410000"/>
            <a:ext cx="5185200" cy="232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results</a:t>
            </a:r>
            <a:r>
              <a:rPr lang="en" sz="1200">
                <a:solidFill>
                  <a:srgbClr val="616161"/>
                </a:solidFill>
                <a:latin typeface="Consolas"/>
                <a:ea typeface="Consolas"/>
                <a:cs typeface="Consolas"/>
                <a:sym typeface="Consolas"/>
              </a:rPr>
              <a:t>:</a:t>
            </a:r>
            <a:r>
              <a:rPr lang="en" sz="1200">
                <a:solidFill>
                  <a:srgbClr val="C53929"/>
                </a:solidFill>
                <a:latin typeface="Consolas"/>
                <a:ea typeface="Consolas"/>
                <a:cs typeface="Consolas"/>
                <a:sym typeface="Consolas"/>
              </a:rPr>
              <a:t>2</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0F9D58"/>
                </a:solidFill>
                <a:latin typeface="Consolas"/>
                <a:ea typeface="Consolas"/>
                <a:cs typeface="Consolas"/>
                <a:sym typeface="Consolas"/>
              </a:rPr>
              <a:t>"d.operation"</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b="1" lang="en" sz="1200">
                <a:solidFill>
                  <a:srgbClr val="616161"/>
                </a:solidFill>
                <a:latin typeface="Consolas"/>
                <a:ea typeface="Consolas"/>
                <a:cs typeface="Consolas"/>
                <a:sym typeface="Consolas"/>
              </a:rPr>
              <a:t>({</a:t>
            </a:r>
            <a:endParaRPr b="1"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455A64"/>
                </a:solidFill>
                <a:latin typeface="Consolas"/>
                <a:ea typeface="Consolas"/>
                <a:cs typeface="Consolas"/>
                <a:sym typeface="Consolas"/>
              </a:rPr>
              <a:t>// Regions belong to Ops and can have multiple blocks.</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block</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argument</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d</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type</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value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0F9D58"/>
                </a:solidFill>
                <a:latin typeface="Consolas"/>
                <a:ea typeface="Consolas"/>
                <a:cs typeface="Consolas"/>
                <a:sym typeface="Consolas"/>
              </a:rPr>
              <a:t>"nested.operation"</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455A64"/>
                </a:solidFill>
                <a:latin typeface="Consolas"/>
                <a:ea typeface="Consolas"/>
                <a:cs typeface="Consolas"/>
                <a:sym typeface="Consolas"/>
              </a:rPr>
              <a:t>// Ops can contain nested regions.</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0F9D58"/>
                </a:solidFill>
                <a:latin typeface="Consolas"/>
                <a:ea typeface="Consolas"/>
                <a:cs typeface="Consolas"/>
                <a:sym typeface="Consolas"/>
              </a:rPr>
              <a:t>"d.op"</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-&gt;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-&gt;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d</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other_type</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0F9D58"/>
                </a:solidFill>
                <a:latin typeface="Consolas"/>
                <a:ea typeface="Consolas"/>
                <a:cs typeface="Consolas"/>
                <a:sym typeface="Consolas"/>
              </a:rPr>
              <a:t>"consume.value"</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value</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d</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other_type</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-&gt;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other_block</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latin typeface="Consolas"/>
                <a:ea typeface="Consolas"/>
                <a:cs typeface="Consolas"/>
                <a:sym typeface="Consolas"/>
              </a:rPr>
              <a:t>        </a:t>
            </a:r>
            <a:r>
              <a:rPr lang="en" sz="1200">
                <a:solidFill>
                  <a:srgbClr val="0F9D58"/>
                </a:solidFill>
                <a:latin typeface="Consolas"/>
                <a:ea typeface="Consolas"/>
                <a:cs typeface="Consolas"/>
                <a:sym typeface="Consolas"/>
              </a:rPr>
              <a:t>"d.terminator"</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block</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arg0</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d</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type</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-&gt;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a:p>
            <a:pPr indent="0" lvl="0" marL="0" rtl="0" algn="l">
              <a:lnSpc>
                <a:spcPct val="115000"/>
              </a:lnSpc>
              <a:spcBef>
                <a:spcPts val="0"/>
              </a:spcBef>
              <a:spcAft>
                <a:spcPts val="0"/>
              </a:spcAft>
              <a:buNone/>
            </a:pP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-&gt;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d</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type</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 </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d</a:t>
            </a:r>
            <a:r>
              <a:rPr lang="en" sz="1200">
                <a:solidFill>
                  <a:srgbClr val="616161"/>
                </a:solidFill>
                <a:latin typeface="Consolas"/>
                <a:ea typeface="Consolas"/>
                <a:cs typeface="Consolas"/>
                <a:sym typeface="Consolas"/>
              </a:rPr>
              <a:t>.</a:t>
            </a:r>
            <a:r>
              <a:rPr lang="en" sz="1200">
                <a:latin typeface="Consolas"/>
                <a:ea typeface="Consolas"/>
                <a:cs typeface="Consolas"/>
                <a:sym typeface="Consolas"/>
              </a:rPr>
              <a:t>other_type</a:t>
            </a:r>
            <a:r>
              <a:rPr lang="en" sz="1200">
                <a:solidFill>
                  <a:srgbClr val="616161"/>
                </a:solidFill>
                <a:latin typeface="Consolas"/>
                <a:ea typeface="Consolas"/>
                <a:cs typeface="Consolas"/>
                <a:sym typeface="Consolas"/>
              </a:rPr>
              <a:t>)</a:t>
            </a:r>
            <a:endParaRPr sz="1200">
              <a:latin typeface="Consolas"/>
              <a:ea typeface="Consolas"/>
              <a:cs typeface="Consolas"/>
              <a:sym typeface="Consolas"/>
            </a:endParaRPr>
          </a:p>
        </p:txBody>
      </p:sp>
      <p:sp>
        <p:nvSpPr>
          <p:cNvPr id="598" name="Google Shape;598;p54"/>
          <p:cNvSpPr txBox="1"/>
          <p:nvPr>
            <p:ph idx="1" type="body"/>
          </p:nvPr>
        </p:nvSpPr>
        <p:spPr>
          <a:xfrm>
            <a:off x="50025" y="3178925"/>
            <a:ext cx="9278400" cy="1525500"/>
          </a:xfrm>
          <a:prstGeom prst="rect">
            <a:avLst/>
          </a:prstGeom>
        </p:spPr>
        <p:txBody>
          <a:bodyPr anchorCtr="0" anchor="t" bIns="91425" lIns="91425" spcFirstLastPara="1" rIns="91425" wrap="square" tIns="91425">
            <a:normAutofit fontScale="85000" lnSpcReduction="20000"/>
          </a:bodyPr>
          <a:lstStyle/>
          <a:p>
            <a:pPr indent="-325755" lvl="0" marL="457200" rtl="0" algn="l">
              <a:lnSpc>
                <a:spcPct val="115000"/>
              </a:lnSpc>
              <a:spcBef>
                <a:spcPts val="0"/>
              </a:spcBef>
              <a:spcAft>
                <a:spcPts val="0"/>
              </a:spcAft>
              <a:buClr>
                <a:schemeClr val="dk2"/>
              </a:buClr>
              <a:buSzPct val="100000"/>
              <a:buFont typeface="Roboto"/>
              <a:buChar char="●"/>
            </a:pPr>
            <a:r>
              <a:rPr lang="en"/>
              <a:t>Regions are list of basic blocks nested inside of an operation.</a:t>
            </a:r>
            <a:endParaRPr/>
          </a:p>
          <a:p>
            <a:pPr indent="-304165" lvl="1" marL="914400" rtl="0" algn="l">
              <a:lnSpc>
                <a:spcPct val="150000"/>
              </a:lnSpc>
              <a:spcBef>
                <a:spcPts val="0"/>
              </a:spcBef>
              <a:spcAft>
                <a:spcPts val="0"/>
              </a:spcAft>
              <a:buClr>
                <a:srgbClr val="000000"/>
              </a:buClr>
              <a:buSzPct val="100000"/>
              <a:buFont typeface="Arial"/>
              <a:buChar char="○"/>
            </a:pPr>
            <a:r>
              <a:rPr lang="en"/>
              <a:t>Basic blocks are a list of operations: </a:t>
            </a:r>
            <a:r>
              <a:rPr b="1" lang="en"/>
              <a:t>the IR structure is recursively nested</a:t>
            </a:r>
            <a:r>
              <a:rPr lang="en"/>
              <a:t>!</a:t>
            </a:r>
            <a:endParaRPr/>
          </a:p>
          <a:p>
            <a:pPr indent="-325755" lvl="0" marL="457200" rtl="0" algn="l">
              <a:lnSpc>
                <a:spcPct val="150000"/>
              </a:lnSpc>
              <a:spcBef>
                <a:spcPts val="0"/>
              </a:spcBef>
              <a:spcAft>
                <a:spcPts val="0"/>
              </a:spcAft>
              <a:buClr>
                <a:schemeClr val="dk2"/>
              </a:buClr>
              <a:buSzPct val="100000"/>
              <a:buFont typeface="Roboto"/>
              <a:buChar char="●"/>
            </a:pPr>
            <a:r>
              <a:rPr lang="en"/>
              <a:t>Conceptually similar to function call, but can reference SSA values defined outside.</a:t>
            </a:r>
            <a:endParaRPr/>
          </a:p>
          <a:p>
            <a:pPr indent="-325755" lvl="0" marL="457200" rtl="0" algn="l">
              <a:lnSpc>
                <a:spcPct val="150000"/>
              </a:lnSpc>
              <a:spcBef>
                <a:spcPts val="0"/>
              </a:spcBef>
              <a:spcAft>
                <a:spcPts val="0"/>
              </a:spcAft>
              <a:buClr>
                <a:schemeClr val="dk2"/>
              </a:buClr>
              <a:buSzPct val="100000"/>
              <a:buFont typeface="Roboto"/>
              <a:buChar char="●"/>
            </a:pPr>
            <a:r>
              <a:rPr lang="en"/>
              <a:t>SSA values defined inside don’t escape.</a:t>
            </a:r>
            <a:endParaRPr/>
          </a:p>
          <a:p>
            <a:pPr indent="0" lvl="0" marL="0" rtl="0" algn="l">
              <a:spcBef>
                <a:spcPts val="0"/>
              </a:spcBef>
              <a:spcAft>
                <a:spcPts val="1200"/>
              </a:spcAft>
              <a:buNone/>
            </a:pPr>
            <a:r>
              <a:t/>
            </a:r>
            <a:endParaRPr/>
          </a:p>
        </p:txBody>
      </p:sp>
      <p:sp>
        <p:nvSpPr>
          <p:cNvPr id="599" name="Google Shape;599;p54"/>
          <p:cNvSpPr txBox="1"/>
          <p:nvPr>
            <p:ph type="title"/>
          </p:nvPr>
        </p:nvSpPr>
        <p:spPr>
          <a:xfrm>
            <a:off x="28500" y="-10300"/>
            <a:ext cx="87822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Recursive nesting: Operations -&gt; Regions -&gt; Blocks</a:t>
            </a:r>
            <a:endParaRPr sz="2500"/>
          </a:p>
        </p:txBody>
      </p:sp>
      <p:cxnSp>
        <p:nvCxnSpPr>
          <p:cNvPr id="600" name="Google Shape;600;p54"/>
          <p:cNvCxnSpPr/>
          <p:nvPr/>
        </p:nvCxnSpPr>
        <p:spPr>
          <a:xfrm>
            <a:off x="738475" y="860500"/>
            <a:ext cx="0" cy="1690500"/>
          </a:xfrm>
          <a:prstGeom prst="straightConnector1">
            <a:avLst/>
          </a:prstGeom>
          <a:noFill/>
          <a:ln cap="flat" cmpd="sng" w="28575">
            <a:solidFill>
              <a:schemeClr val="dk2"/>
            </a:solidFill>
            <a:prstDash val="solid"/>
            <a:round/>
            <a:headEnd len="med" w="med" type="none"/>
            <a:tailEnd len="med" w="med" type="none"/>
          </a:ln>
        </p:spPr>
      </p:cxnSp>
      <p:cxnSp>
        <p:nvCxnSpPr>
          <p:cNvPr id="601" name="Google Shape;601;p54"/>
          <p:cNvCxnSpPr/>
          <p:nvPr/>
        </p:nvCxnSpPr>
        <p:spPr>
          <a:xfrm>
            <a:off x="1076625" y="1241513"/>
            <a:ext cx="0" cy="914100"/>
          </a:xfrm>
          <a:prstGeom prst="straightConnector1">
            <a:avLst/>
          </a:prstGeom>
          <a:noFill/>
          <a:ln cap="flat" cmpd="sng" w="28575">
            <a:solidFill>
              <a:schemeClr val="dk2"/>
            </a:solidFill>
            <a:prstDash val="solid"/>
            <a:round/>
            <a:headEnd len="med" w="med" type="none"/>
            <a:tailEnd len="med" w="med" type="none"/>
          </a:ln>
        </p:spPr>
      </p:cxnSp>
      <p:cxnSp>
        <p:nvCxnSpPr>
          <p:cNvPr id="602" name="Google Shape;602;p54"/>
          <p:cNvCxnSpPr/>
          <p:nvPr/>
        </p:nvCxnSpPr>
        <p:spPr>
          <a:xfrm>
            <a:off x="1076625" y="2405675"/>
            <a:ext cx="0" cy="130800"/>
          </a:xfrm>
          <a:prstGeom prst="straightConnector1">
            <a:avLst/>
          </a:prstGeom>
          <a:noFill/>
          <a:ln cap="flat" cmpd="sng" w="28575">
            <a:solidFill>
              <a:schemeClr val="dk2"/>
            </a:solidFill>
            <a:prstDash val="solid"/>
            <a:round/>
            <a:headEnd len="med" w="med" type="none"/>
            <a:tailEnd len="med" w="med" type="none"/>
          </a:ln>
        </p:spPr>
      </p:cxnSp>
      <p:sp>
        <p:nvSpPr>
          <p:cNvPr id="603" name="Google Shape;603;p54"/>
          <p:cNvSpPr txBox="1"/>
          <p:nvPr/>
        </p:nvSpPr>
        <p:spPr>
          <a:xfrm>
            <a:off x="6467800" y="619350"/>
            <a:ext cx="866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Region</a:t>
            </a:r>
            <a:endParaRPr>
              <a:latin typeface="Roboto"/>
              <a:ea typeface="Roboto"/>
              <a:cs typeface="Roboto"/>
              <a:sym typeface="Roboto"/>
            </a:endParaRPr>
          </a:p>
        </p:txBody>
      </p:sp>
      <p:sp>
        <p:nvSpPr>
          <p:cNvPr id="604" name="Google Shape;604;p54"/>
          <p:cNvSpPr txBox="1"/>
          <p:nvPr/>
        </p:nvSpPr>
        <p:spPr>
          <a:xfrm>
            <a:off x="5782000" y="897975"/>
            <a:ext cx="866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Block</a:t>
            </a:r>
            <a:endParaRPr>
              <a:latin typeface="Roboto"/>
              <a:ea typeface="Roboto"/>
              <a:cs typeface="Roboto"/>
              <a:sym typeface="Roboto"/>
            </a:endParaRPr>
          </a:p>
        </p:txBody>
      </p:sp>
      <p:sp>
        <p:nvSpPr>
          <p:cNvPr id="605" name="Google Shape;605;p54"/>
          <p:cNvSpPr txBox="1"/>
          <p:nvPr/>
        </p:nvSpPr>
        <p:spPr>
          <a:xfrm>
            <a:off x="5066000" y="1297575"/>
            <a:ext cx="866700" cy="32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Region</a:t>
            </a:r>
            <a:endParaRPr>
              <a:latin typeface="Roboto"/>
              <a:ea typeface="Roboto"/>
              <a:cs typeface="Roboto"/>
              <a:sym typeface="Roboto"/>
            </a:endParaRPr>
          </a:p>
        </p:txBody>
      </p:sp>
      <p:cxnSp>
        <p:nvCxnSpPr>
          <p:cNvPr id="606" name="Google Shape;606;p54"/>
          <p:cNvCxnSpPr/>
          <p:nvPr/>
        </p:nvCxnSpPr>
        <p:spPr>
          <a:xfrm>
            <a:off x="434113" y="515375"/>
            <a:ext cx="0" cy="2485800"/>
          </a:xfrm>
          <a:prstGeom prst="straightConnector1">
            <a:avLst/>
          </a:prstGeom>
          <a:noFill/>
          <a:ln cap="flat" cmpd="sng" w="28575">
            <a:solidFill>
              <a:schemeClr val="dk2"/>
            </a:solidFill>
            <a:prstDash val="solid"/>
            <a:round/>
            <a:headEnd len="med" w="med" type="none"/>
            <a:tailEnd len="med" w="med" type="none"/>
          </a:ln>
        </p:spPr>
      </p:cxnSp>
      <p:sp>
        <p:nvSpPr>
          <p:cNvPr id="607" name="Google Shape;607;p54"/>
          <p:cNvSpPr txBox="1"/>
          <p:nvPr/>
        </p:nvSpPr>
        <p:spPr>
          <a:xfrm>
            <a:off x="4926500" y="4628100"/>
            <a:ext cx="53322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5E9200"/>
                </a:solidFill>
                <a:hlinkClick r:id="rId3">
                  <a:extLst>
                    <a:ext uri="{A12FA001-AC4F-418D-AE19-62706E023703}">
                      <ahyp:hlinkClr val="tx"/>
                    </a:ext>
                  </a:extLst>
                </a:hlinkClick>
              </a:rPr>
              <a:t>https://mlir.llvm.org/docs/Tutorials/UnderstandingTheIRStructure/</a:t>
            </a:r>
            <a:endParaRPr sz="1100">
              <a:solidFill>
                <a:srgbClr val="5E9200"/>
              </a:solidFill>
            </a:endParaRPr>
          </a:p>
          <a:p>
            <a:pPr indent="0" lvl="0" marL="0" rtl="0" algn="l">
              <a:spcBef>
                <a:spcPts val="0"/>
              </a:spcBef>
              <a:spcAft>
                <a:spcPts val="0"/>
              </a:spcAft>
              <a:buNone/>
            </a:pPr>
            <a:r>
              <a:rPr lang="en" sz="1100" u="sng">
                <a:solidFill>
                  <a:srgbClr val="5E9200"/>
                </a:solidFill>
                <a:hlinkClick r:id="rId4">
                  <a:extLst>
                    <a:ext uri="{A12FA001-AC4F-418D-AE19-62706E023703}">
                      <ahyp:hlinkClr val="tx"/>
                    </a:ext>
                  </a:extLst>
                </a:hlinkClick>
              </a:rPr>
              <a:t>https://mlir.llvm.org/docs/LangRef/#high-level-structure</a:t>
            </a:r>
            <a:endParaRPr sz="1100">
              <a:solidFill>
                <a:srgbClr val="5E92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55"/>
          <p:cNvSpPr txBox="1"/>
          <p:nvPr>
            <p:ph type="title"/>
          </p:nvPr>
        </p:nvSpPr>
        <p:spPr>
          <a:xfrm>
            <a:off x="311700" y="749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Regions</a:t>
            </a:r>
            <a:endParaRPr/>
          </a:p>
        </p:txBody>
      </p:sp>
      <p:sp>
        <p:nvSpPr>
          <p:cNvPr id="613" name="Google Shape;613;p55"/>
          <p:cNvSpPr txBox="1"/>
          <p:nvPr>
            <p:ph idx="1" type="body"/>
          </p:nvPr>
        </p:nvSpPr>
        <p:spPr>
          <a:xfrm>
            <a:off x="2216700" y="85675"/>
            <a:ext cx="4035300" cy="24501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t>func.func @hello(%arg0 : i32, %arg1 : i1) {</a:t>
            </a:r>
            <a:endParaRPr sz="1600"/>
          </a:p>
          <a:p>
            <a:pPr indent="0" lvl="0" marL="0" rtl="0" algn="l">
              <a:lnSpc>
                <a:spcPct val="100000"/>
              </a:lnSpc>
              <a:spcBef>
                <a:spcPts val="0"/>
              </a:spcBef>
              <a:spcAft>
                <a:spcPts val="0"/>
              </a:spcAft>
              <a:buNone/>
            </a:pPr>
            <a:r>
              <a:rPr lang="en" sz="1600"/>
              <a:t>   …</a:t>
            </a:r>
            <a:br>
              <a:rPr lang="en" sz="1600"/>
            </a:br>
            <a:r>
              <a:rPr lang="en" sz="1600"/>
              <a:t>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   … </a:t>
            </a:r>
            <a:endParaRPr sz="1600"/>
          </a:p>
          <a:p>
            <a:pPr indent="0" lvl="0" marL="0" rtl="0" algn="l">
              <a:lnSpc>
                <a:spcPct val="100000"/>
              </a:lnSpc>
              <a:spcBef>
                <a:spcPts val="0"/>
              </a:spcBef>
              <a:spcAft>
                <a:spcPts val="0"/>
              </a:spcAft>
              <a:buNone/>
            </a:pPr>
            <a:r>
              <a:rPr lang="en" sz="1600"/>
              <a:t>}</a:t>
            </a:r>
            <a:endParaRPr sz="1600"/>
          </a:p>
        </p:txBody>
      </p:sp>
      <p:sp>
        <p:nvSpPr>
          <p:cNvPr id="614" name="Google Shape;614;p55"/>
          <p:cNvSpPr txBox="1"/>
          <p:nvPr/>
        </p:nvSpPr>
        <p:spPr>
          <a:xfrm>
            <a:off x="4902300" y="791800"/>
            <a:ext cx="3627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“CFG Regions”: sequential list of operations, the control flows from one operation to the next in order (similar to LLVM)</a:t>
            </a:r>
            <a:endParaRPr/>
          </a:p>
        </p:txBody>
      </p:sp>
      <p:cxnSp>
        <p:nvCxnSpPr>
          <p:cNvPr id="615" name="Google Shape;615;p55"/>
          <p:cNvCxnSpPr/>
          <p:nvPr/>
        </p:nvCxnSpPr>
        <p:spPr>
          <a:xfrm flipH="1">
            <a:off x="2383325" y="495575"/>
            <a:ext cx="7800" cy="1578000"/>
          </a:xfrm>
          <a:prstGeom prst="straightConnector1">
            <a:avLst/>
          </a:prstGeom>
          <a:noFill/>
          <a:ln cap="flat" cmpd="sng" w="19050">
            <a:solidFill>
              <a:srgbClr val="FF0000"/>
            </a:solidFill>
            <a:prstDash val="solid"/>
            <a:round/>
            <a:headEnd len="med" w="med" type="none"/>
            <a:tailEnd len="med" w="med" type="none"/>
          </a:ln>
        </p:spPr>
      </p:cxnSp>
      <p:cxnSp>
        <p:nvCxnSpPr>
          <p:cNvPr id="616" name="Google Shape;616;p55"/>
          <p:cNvCxnSpPr/>
          <p:nvPr/>
        </p:nvCxnSpPr>
        <p:spPr>
          <a:xfrm>
            <a:off x="2552425" y="913250"/>
            <a:ext cx="0" cy="239700"/>
          </a:xfrm>
          <a:prstGeom prst="straightConnector1">
            <a:avLst/>
          </a:prstGeom>
          <a:noFill/>
          <a:ln cap="flat" cmpd="sng" w="19050">
            <a:solidFill>
              <a:srgbClr val="FF0000"/>
            </a:solidFill>
            <a:prstDash val="solid"/>
            <a:round/>
            <a:headEnd len="med" w="med" type="none"/>
            <a:tailEnd len="med" w="med" type="none"/>
          </a:ln>
        </p:spPr>
      </p:cxnSp>
      <p:cxnSp>
        <p:nvCxnSpPr>
          <p:cNvPr id="617" name="Google Shape;617;p55"/>
          <p:cNvCxnSpPr/>
          <p:nvPr/>
        </p:nvCxnSpPr>
        <p:spPr>
          <a:xfrm>
            <a:off x="2552425" y="1446650"/>
            <a:ext cx="0" cy="239700"/>
          </a:xfrm>
          <a:prstGeom prst="straightConnector1">
            <a:avLst/>
          </a:prstGeom>
          <a:noFill/>
          <a:ln cap="flat" cmpd="sng" w="19050">
            <a:solidFill>
              <a:srgbClr val="FF0000"/>
            </a:solidFill>
            <a:prstDash val="solid"/>
            <a:round/>
            <a:headEnd len="med" w="med" type="none"/>
            <a:tailEnd len="med" w="med" type="none"/>
          </a:ln>
        </p:spPr>
      </p:cxnSp>
      <p:sp>
        <p:nvSpPr>
          <p:cNvPr id="618" name="Google Shape;618;p55"/>
          <p:cNvSpPr txBox="1"/>
          <p:nvPr>
            <p:ph type="title"/>
          </p:nvPr>
        </p:nvSpPr>
        <p:spPr>
          <a:xfrm>
            <a:off x="6218600" y="2904675"/>
            <a:ext cx="30831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Graph Regions</a:t>
            </a:r>
            <a:endParaRPr/>
          </a:p>
        </p:txBody>
      </p:sp>
      <p:sp>
        <p:nvSpPr>
          <p:cNvPr id="619" name="Google Shape;619;p55"/>
          <p:cNvSpPr txBox="1"/>
          <p:nvPr>
            <p:ph idx="1" type="body"/>
          </p:nvPr>
        </p:nvSpPr>
        <p:spPr>
          <a:xfrm>
            <a:off x="3128525" y="2266950"/>
            <a:ext cx="40353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600"/>
              <a:t>my.graph @hello(%arg0 : i32, %arg1 : i1) {</a:t>
            </a:r>
            <a:endParaRPr sz="1600"/>
          </a:p>
          <a:p>
            <a:pPr indent="0" lvl="0" marL="0" rtl="0" algn="l">
              <a:lnSpc>
                <a:spcPct val="100000"/>
              </a:lnSpc>
              <a:spcBef>
                <a:spcPts val="0"/>
              </a:spcBef>
              <a:spcAft>
                <a:spcPts val="0"/>
              </a:spcAft>
              <a:buNone/>
            </a:pPr>
            <a:r>
              <a:rPr lang="en" sz="1600"/>
              <a:t>   …</a:t>
            </a:r>
            <a:br>
              <a:rPr lang="en" sz="1600"/>
            </a:br>
            <a:r>
              <a:rPr lang="en" sz="1600"/>
              <a:t>   B_user(</a:t>
            </a:r>
            <a:r>
              <a:rPr b="1" lang="en" sz="1600"/>
              <a:t>%b</a:t>
            </a:r>
            <a:r>
              <a:rPr lang="en" sz="1600"/>
              <a:t>) : …</a:t>
            </a:r>
            <a:endParaRPr sz="1600"/>
          </a:p>
          <a:p>
            <a:pPr indent="0" lvl="0" marL="0" rtl="0" algn="l">
              <a:lnSpc>
                <a:spcPct val="100000"/>
              </a:lnSpc>
              <a:spcBef>
                <a:spcPts val="0"/>
              </a:spcBef>
              <a:spcAft>
                <a:spcPts val="0"/>
              </a:spcAft>
              <a:buNone/>
            </a:pPr>
            <a:r>
              <a:rPr lang="en" sz="1600"/>
              <a:t>   … </a:t>
            </a:r>
            <a:endParaRPr sz="1600"/>
          </a:p>
          <a:p>
            <a:pPr indent="0" lvl="0" marL="0" rtl="0" algn="l">
              <a:lnSpc>
                <a:spcPct val="100000"/>
              </a:lnSpc>
              <a:spcBef>
                <a:spcPts val="0"/>
              </a:spcBef>
              <a:spcAft>
                <a:spcPts val="0"/>
              </a:spcAft>
              <a:buNone/>
            </a:pPr>
            <a:r>
              <a:rPr lang="en" sz="1600"/>
              <a:t>   </a:t>
            </a:r>
            <a:r>
              <a:rPr b="1" lang="en" sz="1600"/>
              <a:t>%b</a:t>
            </a:r>
            <a:r>
              <a:rPr lang="en" sz="1600"/>
              <a:t> = B_producer(</a:t>
            </a:r>
            <a:r>
              <a:rPr b="1" lang="en" sz="1600"/>
              <a:t>%c</a:t>
            </a:r>
            <a:r>
              <a:rPr lang="en" sz="1600"/>
              <a:t>) :  …</a:t>
            </a:r>
            <a:endParaRPr sz="1600"/>
          </a:p>
          <a:p>
            <a:pPr indent="0" lvl="0" marL="0" rtl="0" algn="l">
              <a:lnSpc>
                <a:spcPct val="100000"/>
              </a:lnSpc>
              <a:spcBef>
                <a:spcPts val="0"/>
              </a:spcBef>
              <a:spcAft>
                <a:spcPts val="0"/>
              </a:spcAft>
              <a:buNone/>
            </a:pPr>
            <a:r>
              <a:rPr lang="en" sz="1600"/>
              <a:t>   …</a:t>
            </a:r>
            <a:endParaRPr sz="1600"/>
          </a:p>
          <a:p>
            <a:pPr indent="0" lvl="0" marL="0" rtl="0" algn="l">
              <a:lnSpc>
                <a:spcPct val="100000"/>
              </a:lnSpc>
              <a:spcBef>
                <a:spcPts val="0"/>
              </a:spcBef>
              <a:spcAft>
                <a:spcPts val="0"/>
              </a:spcAft>
              <a:buNone/>
            </a:pPr>
            <a:r>
              <a:rPr lang="en" sz="1600"/>
              <a:t>   </a:t>
            </a:r>
            <a:r>
              <a:rPr b="1" lang="en" sz="1600"/>
              <a:t>%c</a:t>
            </a:r>
            <a:r>
              <a:rPr lang="en" sz="1600"/>
              <a:t> = C_producer(</a:t>
            </a:r>
            <a:r>
              <a:rPr b="1" lang="en" sz="1600"/>
              <a:t>%b</a:t>
            </a:r>
            <a:r>
              <a:rPr lang="en" sz="1600"/>
              <a:t>) : …</a:t>
            </a:r>
            <a:endParaRPr sz="1600"/>
          </a:p>
          <a:p>
            <a:pPr indent="0" lvl="0" marL="0" rtl="0" algn="l">
              <a:lnSpc>
                <a:spcPct val="100000"/>
              </a:lnSpc>
              <a:spcBef>
                <a:spcPts val="0"/>
              </a:spcBef>
              <a:spcAft>
                <a:spcPts val="0"/>
              </a:spcAft>
              <a:buNone/>
            </a:pPr>
            <a:r>
              <a:rPr lang="en" sz="1600"/>
              <a:t>}</a:t>
            </a:r>
            <a:endParaRPr sz="1600"/>
          </a:p>
        </p:txBody>
      </p:sp>
      <p:sp>
        <p:nvSpPr>
          <p:cNvPr id="620" name="Google Shape;620;p55"/>
          <p:cNvSpPr txBox="1"/>
          <p:nvPr/>
        </p:nvSpPr>
        <p:spPr>
          <a:xfrm>
            <a:off x="153550" y="2873550"/>
            <a:ext cx="29652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“Graph Regions”: single block with </a:t>
            </a:r>
            <a:r>
              <a:rPr b="1" lang="en"/>
              <a:t>unordered list</a:t>
            </a:r>
            <a:r>
              <a:rPr lang="en"/>
              <a:t> of operations and no terminator requirement.</a:t>
            </a:r>
            <a:endParaRPr/>
          </a:p>
          <a:p>
            <a:pPr indent="0" lvl="0" marL="0" rtl="0" algn="l">
              <a:spcBef>
                <a:spcPts val="0"/>
              </a:spcBef>
              <a:spcAft>
                <a:spcPts val="0"/>
              </a:spcAft>
              <a:buNone/>
            </a:pPr>
            <a:r>
              <a:rPr b="1" lang="en"/>
              <a:t>Cycles in SSA def-use</a:t>
            </a:r>
            <a:r>
              <a:rPr lang="en"/>
              <a:t> are also allowed!</a:t>
            </a:r>
            <a:endParaRPr/>
          </a:p>
        </p:txBody>
      </p:sp>
      <p:sp>
        <p:nvSpPr>
          <p:cNvPr id="621" name="Google Shape;621;p55"/>
          <p:cNvSpPr txBox="1"/>
          <p:nvPr/>
        </p:nvSpPr>
        <p:spPr>
          <a:xfrm>
            <a:off x="6252000" y="3411800"/>
            <a:ext cx="3627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-&gt; ML Dataflow Graphs</a:t>
            </a:r>
            <a:br>
              <a:rPr lang="en"/>
            </a:br>
            <a:r>
              <a:rPr lang="en"/>
              <a:t>-&gt; “Circuit level” logic</a:t>
            </a:r>
            <a:br>
              <a:rPr lang="en"/>
            </a:br>
            <a:r>
              <a:rPr lang="en"/>
              <a:t>-&gt; Synchronous domain</a:t>
            </a:r>
            <a:br>
              <a:rPr lang="en"/>
            </a:br>
            <a:r>
              <a:rPr lang="en"/>
              <a:t>…</a:t>
            </a:r>
            <a:endParaRPr/>
          </a:p>
        </p:txBody>
      </p:sp>
      <p:sp>
        <p:nvSpPr>
          <p:cNvPr id="622" name="Google Shape;622;p55"/>
          <p:cNvSpPr/>
          <p:nvPr/>
        </p:nvSpPr>
        <p:spPr>
          <a:xfrm>
            <a:off x="3659200" y="3324342"/>
            <a:ext cx="600525" cy="296250"/>
          </a:xfrm>
          <a:custGeom>
            <a:rect b="b" l="l" r="r" t="t"/>
            <a:pathLst>
              <a:path extrusionOk="0" h="11850" w="24021">
                <a:moveTo>
                  <a:pt x="0" y="11850"/>
                </a:moveTo>
                <a:cubicBezTo>
                  <a:pt x="2616" y="11049"/>
                  <a:pt x="11691" y="9021"/>
                  <a:pt x="15694" y="7046"/>
                </a:cubicBezTo>
                <a:cubicBezTo>
                  <a:pt x="19698" y="5071"/>
                  <a:pt x="22633" y="1174"/>
                  <a:pt x="24021" y="0"/>
                </a:cubicBezTo>
              </a:path>
            </a:pathLst>
          </a:custGeom>
          <a:noFill/>
          <a:ln cap="flat" cmpd="sng" w="19050">
            <a:solidFill>
              <a:schemeClr val="dk2"/>
            </a:solidFill>
            <a:prstDash val="solid"/>
            <a:round/>
            <a:headEnd len="med" w="med" type="none"/>
            <a:tailEnd len="med" w="med" type="triangle"/>
          </a:ln>
        </p:spPr>
      </p:sp>
      <p:sp>
        <p:nvSpPr>
          <p:cNvPr id="623" name="Google Shape;623;p55"/>
          <p:cNvSpPr/>
          <p:nvPr/>
        </p:nvSpPr>
        <p:spPr>
          <a:xfrm>
            <a:off x="3681875" y="3736042"/>
            <a:ext cx="1392025" cy="285600"/>
          </a:xfrm>
          <a:custGeom>
            <a:rect b="b" l="l" r="r" t="t"/>
            <a:pathLst>
              <a:path extrusionOk="0" h="11424" w="55681">
                <a:moveTo>
                  <a:pt x="0" y="11424"/>
                </a:moveTo>
                <a:cubicBezTo>
                  <a:pt x="6702" y="10758"/>
                  <a:pt x="30931" y="9329"/>
                  <a:pt x="40211" y="7425"/>
                </a:cubicBezTo>
                <a:cubicBezTo>
                  <a:pt x="49491" y="5521"/>
                  <a:pt x="53103" y="1238"/>
                  <a:pt x="55681" y="0"/>
                </a:cubicBezTo>
              </a:path>
            </a:pathLst>
          </a:custGeom>
          <a:noFill/>
          <a:ln cap="flat" cmpd="sng" w="19050">
            <a:solidFill>
              <a:schemeClr val="dk2"/>
            </a:solidFill>
            <a:prstDash val="solid"/>
            <a:round/>
            <a:headEnd len="med" w="med" type="none"/>
            <a:tailEnd len="med" w="med" type="triangle"/>
          </a:ln>
        </p:spPr>
      </p:sp>
      <p:sp>
        <p:nvSpPr>
          <p:cNvPr id="624" name="Google Shape;624;p55"/>
          <p:cNvSpPr/>
          <p:nvPr/>
        </p:nvSpPr>
        <p:spPr>
          <a:xfrm>
            <a:off x="3617700" y="3812242"/>
            <a:ext cx="1392025" cy="285600"/>
          </a:xfrm>
          <a:custGeom>
            <a:rect b="b" l="l" r="r" t="t"/>
            <a:pathLst>
              <a:path extrusionOk="0" h="11424" w="55681">
                <a:moveTo>
                  <a:pt x="55681" y="11424"/>
                </a:moveTo>
                <a:cubicBezTo>
                  <a:pt x="52345" y="10448"/>
                  <a:pt x="44943" y="7473"/>
                  <a:pt x="35663" y="5569"/>
                </a:cubicBezTo>
                <a:cubicBezTo>
                  <a:pt x="26383" y="3665"/>
                  <a:pt x="5944" y="928"/>
                  <a:pt x="0" y="0"/>
                </a:cubicBezTo>
              </a:path>
            </a:pathLst>
          </a:custGeom>
          <a:noFill/>
          <a:ln cap="flat" cmpd="sng" w="19050">
            <a:solidFill>
              <a:schemeClr val="dk2"/>
            </a:solidFill>
            <a:prstDash val="solid"/>
            <a:round/>
            <a:headEnd len="med" w="med" type="triangle"/>
            <a:tailEnd len="med" w="med" type="none"/>
          </a:ln>
        </p:spPr>
      </p:sp>
      <p:sp>
        <p:nvSpPr>
          <p:cNvPr id="625" name="Google Shape;625;p55"/>
          <p:cNvSpPr txBox="1"/>
          <p:nvPr/>
        </p:nvSpPr>
        <p:spPr>
          <a:xfrm>
            <a:off x="2216700" y="576575"/>
            <a:ext cx="30000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2"/>
                </a:solidFill>
              </a:rPr>
              <a:t>   scf.if (%arg1) {</a:t>
            </a:r>
            <a:endParaRPr sz="1600">
              <a:solidFill>
                <a:schemeClr val="dk2"/>
              </a:solidFill>
            </a:endParaRPr>
          </a:p>
          <a:p>
            <a:pPr indent="0" lvl="0" marL="0" rtl="0" algn="l">
              <a:spcBef>
                <a:spcPts val="0"/>
              </a:spcBef>
              <a:spcAft>
                <a:spcPts val="0"/>
              </a:spcAft>
              <a:buNone/>
            </a:pPr>
            <a:r>
              <a:rPr lang="en" sz="1600">
                <a:solidFill>
                  <a:schemeClr val="dk2"/>
                </a:solidFill>
              </a:rPr>
              <a:t>      …</a:t>
            </a:r>
            <a:endParaRPr sz="1600">
              <a:solidFill>
                <a:schemeClr val="dk2"/>
              </a:solidFill>
            </a:endParaRPr>
          </a:p>
          <a:p>
            <a:pPr indent="0" lvl="0" marL="0" rtl="0" algn="l">
              <a:spcBef>
                <a:spcPts val="0"/>
              </a:spcBef>
              <a:spcAft>
                <a:spcPts val="0"/>
              </a:spcAft>
              <a:buNone/>
            </a:pPr>
            <a:r>
              <a:rPr lang="en" sz="1600">
                <a:solidFill>
                  <a:schemeClr val="dk2"/>
                </a:solidFill>
              </a:rPr>
              <a:t>   } else {</a:t>
            </a:r>
            <a:endParaRPr sz="1600">
              <a:solidFill>
                <a:schemeClr val="dk2"/>
              </a:solidFill>
            </a:endParaRPr>
          </a:p>
          <a:p>
            <a:pPr indent="0" lvl="0" marL="0" rtl="0" algn="l">
              <a:spcBef>
                <a:spcPts val="0"/>
              </a:spcBef>
              <a:spcAft>
                <a:spcPts val="0"/>
              </a:spcAft>
              <a:buNone/>
            </a:pPr>
            <a:r>
              <a:rPr lang="en" sz="1600">
                <a:solidFill>
                  <a:schemeClr val="dk2"/>
                </a:solidFill>
              </a:rPr>
              <a:t>      … </a:t>
            </a:r>
            <a:endParaRPr sz="1600">
              <a:solidFill>
                <a:schemeClr val="dk2"/>
              </a:solidFill>
            </a:endParaRPr>
          </a:p>
          <a:p>
            <a:pPr indent="0" lvl="0" marL="0" rtl="0" algn="l">
              <a:spcBef>
                <a:spcPts val="0"/>
              </a:spcBef>
              <a:spcAft>
                <a:spcPts val="0"/>
              </a:spcAft>
              <a:buNone/>
            </a:pPr>
            <a:r>
              <a:rPr lang="en" sz="1600">
                <a:solidFill>
                  <a:schemeClr val="dk2"/>
                </a:solidFill>
              </a:rPr>
              <a:t>   }</a:t>
            </a:r>
            <a:endParaRPr/>
          </a:p>
        </p:txBody>
      </p:sp>
      <p:sp>
        <p:nvSpPr>
          <p:cNvPr id="626" name="Google Shape;626;p55"/>
          <p:cNvSpPr txBox="1"/>
          <p:nvPr/>
        </p:nvSpPr>
        <p:spPr>
          <a:xfrm>
            <a:off x="408000" y="4373100"/>
            <a:ext cx="8241300" cy="100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800">
                <a:solidFill>
                  <a:schemeClr val="dk2"/>
                </a:solidFill>
              </a:rPr>
              <a:t>Future Extension to Region: Multiple-Entry, Multiple-Exit MLIR Regions</a:t>
            </a:r>
            <a:endParaRPr sz="1800">
              <a:solidFill>
                <a:schemeClr val="dk2"/>
              </a:solidFill>
            </a:endParaRPr>
          </a:p>
          <a:p>
            <a:pPr indent="0" lvl="0" marL="0" rtl="0" algn="ctr">
              <a:lnSpc>
                <a:spcPct val="115000"/>
              </a:lnSpc>
              <a:spcBef>
                <a:spcPts val="0"/>
              </a:spcBef>
              <a:spcAft>
                <a:spcPts val="0"/>
              </a:spcAft>
              <a:buNone/>
            </a:pPr>
            <a:r>
              <a:rPr lang="en" sz="1800">
                <a:solidFill>
                  <a:schemeClr val="dk2"/>
                </a:solidFill>
              </a:rPr>
              <a:t>EuroLLVM 2023: </a:t>
            </a:r>
            <a:r>
              <a:rPr lang="en" sz="1800" u="sng">
                <a:solidFill>
                  <a:schemeClr val="hlink"/>
                </a:solidFill>
                <a:hlinkClick r:id="rId3"/>
              </a:rPr>
              <a:t>slides</a:t>
            </a:r>
            <a:r>
              <a:rPr lang="en" sz="1800">
                <a:solidFill>
                  <a:schemeClr val="dk2"/>
                </a:solidFill>
              </a:rPr>
              <a:t> and </a:t>
            </a:r>
            <a:r>
              <a:rPr lang="en" sz="1800" u="sng">
                <a:solidFill>
                  <a:schemeClr val="hlink"/>
                </a:solidFill>
                <a:hlinkClick r:id="rId4"/>
              </a:rPr>
              <a:t>recording</a:t>
            </a:r>
            <a:br>
              <a:rPr lang="en" sz="1800">
                <a:solidFill>
                  <a:schemeClr val="dk2"/>
                </a:solidFill>
              </a:rPr>
            </a:b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1000"/>
                                        <p:tgtEl>
                                          <p:spTgt spid="617"/>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10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Hands-on: ir-traversal-with-regions</a:t>
            </a:r>
            <a:endParaRPr/>
          </a:p>
          <a:p>
            <a:pPr indent="0" lvl="0" marL="0" rtl="0" algn="l">
              <a:spcBef>
                <a:spcPts val="0"/>
              </a:spcBef>
              <a:spcAft>
                <a:spcPts val="0"/>
              </a:spcAft>
              <a:buNone/>
            </a:pPr>
            <a:r>
              <a:t/>
            </a:r>
            <a:endParaRPr/>
          </a:p>
        </p:txBody>
      </p:sp>
      <p:sp>
        <p:nvSpPr>
          <p:cNvPr id="632" name="Google Shape;632;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57"/>
          <p:cNvSpPr txBox="1"/>
          <p:nvPr/>
        </p:nvSpPr>
        <p:spPr>
          <a:xfrm>
            <a:off x="3921325" y="4452900"/>
            <a:ext cx="6860700" cy="7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rgbClr val="5E9200"/>
                </a:solidFill>
                <a:hlinkClick r:id="rId3">
                  <a:extLst>
                    <a:ext uri="{A12FA001-AC4F-418D-AE19-62706E023703}">
                      <ahyp:hlinkClr val="tx"/>
                    </a:ext>
                  </a:extLst>
                </a:hlinkClick>
              </a:rPr>
              <a:t>https://mlir.llvm.org/docs/LangRef/#dialects</a:t>
            </a:r>
            <a:endParaRPr sz="1100">
              <a:solidFill>
                <a:srgbClr val="5E9200"/>
              </a:solidFill>
            </a:endParaRPr>
          </a:p>
          <a:p>
            <a:pPr indent="0" lvl="0" marL="0" rtl="0" algn="l">
              <a:spcBef>
                <a:spcPts val="0"/>
              </a:spcBef>
              <a:spcAft>
                <a:spcPts val="0"/>
              </a:spcAft>
              <a:buNone/>
            </a:pPr>
            <a:r>
              <a:rPr lang="en" sz="1100" u="sng">
                <a:solidFill>
                  <a:srgbClr val="5E9200"/>
                </a:solidFill>
                <a:hlinkClick r:id="rId4">
                  <a:extLst>
                    <a:ext uri="{A12FA001-AC4F-418D-AE19-62706E023703}">
                      <ahyp:hlinkClr val="tx"/>
                    </a:ext>
                  </a:extLst>
                </a:hlinkClick>
              </a:rPr>
              <a:t>https://github.com/llvm/llvm-project/blob/master/mlir/include/mlir/IR/Dialect.h#L37</a:t>
            </a:r>
            <a:endParaRPr sz="1100">
              <a:solidFill>
                <a:srgbClr val="5E9200"/>
              </a:solidFill>
            </a:endParaRPr>
          </a:p>
          <a:p>
            <a:pPr indent="0" lvl="0" marL="0" rtl="0" algn="l">
              <a:spcBef>
                <a:spcPts val="0"/>
              </a:spcBef>
              <a:spcAft>
                <a:spcPts val="0"/>
              </a:spcAft>
              <a:buNone/>
            </a:pPr>
            <a:r>
              <a:rPr lang="en" sz="1100" u="sng">
                <a:solidFill>
                  <a:srgbClr val="5E9200"/>
                </a:solidFill>
                <a:hlinkClick r:id="rId5">
                  <a:extLst>
                    <a:ext uri="{A12FA001-AC4F-418D-AE19-62706E023703}">
                      <ahyp:hlinkClr val="tx"/>
                    </a:ext>
                  </a:extLst>
                </a:hlinkClick>
              </a:rPr>
              <a:t>https://mlir.llvm.org/docs/Tutorials/CreatingADialect/</a:t>
            </a:r>
            <a:endParaRPr sz="1100">
              <a:solidFill>
                <a:srgbClr val="5E9200"/>
              </a:solidFill>
            </a:endParaRPr>
          </a:p>
        </p:txBody>
      </p:sp>
      <p:sp>
        <p:nvSpPr>
          <p:cNvPr id="638" name="Google Shape;638;p57"/>
          <p:cNvSpPr txBox="1"/>
          <p:nvPr>
            <p:ph type="title"/>
          </p:nvPr>
        </p:nvSpPr>
        <p:spPr>
          <a:xfrm>
            <a:off x="180900" y="159025"/>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Dialects: Defining Rules and Semantics for the IR</a:t>
            </a:r>
            <a:endParaRPr/>
          </a:p>
        </p:txBody>
      </p:sp>
      <p:sp>
        <p:nvSpPr>
          <p:cNvPr id="639" name="Google Shape;639;p57"/>
          <p:cNvSpPr txBox="1"/>
          <p:nvPr/>
        </p:nvSpPr>
        <p:spPr>
          <a:xfrm>
            <a:off x="191250" y="647475"/>
            <a:ext cx="8304300" cy="3786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800">
                <a:solidFill>
                  <a:schemeClr val="dk2"/>
                </a:solidFill>
                <a:latin typeface="Roboto"/>
                <a:ea typeface="Roboto"/>
                <a:cs typeface="Roboto"/>
                <a:sym typeface="Roboto"/>
              </a:rPr>
              <a:t>A MLIR dialect is a logical grouping including:</a:t>
            </a:r>
            <a:endParaRPr sz="1800">
              <a:solidFill>
                <a:schemeClr val="dk2"/>
              </a:solidFill>
              <a:latin typeface="Roboto"/>
              <a:ea typeface="Roboto"/>
              <a:cs typeface="Roboto"/>
              <a:sym typeface="Roboto"/>
            </a:endParaRPr>
          </a:p>
          <a:p>
            <a:pPr indent="-342900" lvl="0" marL="457200" marR="0" rtl="0" algn="l">
              <a:lnSpc>
                <a:spcPct val="100000"/>
              </a:lnSpc>
              <a:spcBef>
                <a:spcPts val="1000"/>
              </a:spcBef>
              <a:spcAft>
                <a:spcPts val="0"/>
              </a:spcAft>
              <a:buClr>
                <a:schemeClr val="dk2"/>
              </a:buClr>
              <a:buSzPts val="1800"/>
              <a:buFont typeface="Roboto"/>
              <a:buChar char="●"/>
            </a:pPr>
            <a:r>
              <a:rPr lang="en" sz="1800">
                <a:solidFill>
                  <a:schemeClr val="dk2"/>
                </a:solidFill>
                <a:latin typeface="Roboto"/>
                <a:ea typeface="Roboto"/>
                <a:cs typeface="Roboto"/>
                <a:sym typeface="Roboto"/>
              </a:rPr>
              <a:t>A prefix (“namespace” reservation)</a:t>
            </a:r>
            <a:endParaRPr sz="1800">
              <a:solidFill>
                <a:schemeClr val="dk2"/>
              </a:solidFill>
              <a:latin typeface="Roboto"/>
              <a:ea typeface="Roboto"/>
              <a:cs typeface="Roboto"/>
              <a:sym typeface="Roboto"/>
            </a:endParaRPr>
          </a:p>
          <a:p>
            <a:pPr indent="-342900" lvl="0" marL="457200" rtl="0" algn="l">
              <a:spcBef>
                <a:spcPts val="1000"/>
              </a:spcBef>
              <a:spcAft>
                <a:spcPts val="0"/>
              </a:spcAft>
              <a:buClr>
                <a:schemeClr val="dk2"/>
              </a:buClr>
              <a:buSzPts val="1800"/>
              <a:buFont typeface="Roboto"/>
              <a:buChar char="●"/>
            </a:pPr>
            <a:r>
              <a:rPr lang="en" sz="1800">
                <a:solidFill>
                  <a:schemeClr val="dk2"/>
                </a:solidFill>
                <a:latin typeface="Roboto"/>
                <a:ea typeface="Roboto"/>
                <a:cs typeface="Roboto"/>
                <a:sym typeface="Roboto"/>
              </a:rPr>
              <a:t>A list of custom types, each its C++ class.</a:t>
            </a:r>
            <a:endParaRPr sz="1800">
              <a:solidFill>
                <a:schemeClr val="dk2"/>
              </a:solidFill>
              <a:latin typeface="Roboto"/>
              <a:ea typeface="Roboto"/>
              <a:cs typeface="Roboto"/>
              <a:sym typeface="Roboto"/>
            </a:endParaRPr>
          </a:p>
          <a:p>
            <a:pPr indent="-342900" lvl="0" marL="457200" marR="0" rtl="0" algn="l">
              <a:lnSpc>
                <a:spcPct val="100000"/>
              </a:lnSpc>
              <a:spcBef>
                <a:spcPts val="1000"/>
              </a:spcBef>
              <a:spcAft>
                <a:spcPts val="0"/>
              </a:spcAft>
              <a:buClr>
                <a:schemeClr val="dk2"/>
              </a:buClr>
              <a:buSzPts val="1800"/>
              <a:buFont typeface="Roboto"/>
              <a:buChar char="●"/>
            </a:pPr>
            <a:r>
              <a:rPr lang="en" sz="1800">
                <a:solidFill>
                  <a:schemeClr val="dk2"/>
                </a:solidFill>
                <a:latin typeface="Roboto"/>
                <a:ea typeface="Roboto"/>
                <a:cs typeface="Roboto"/>
                <a:sym typeface="Roboto"/>
              </a:rPr>
              <a:t>A list of operations, each its name and C++ class implementation:</a:t>
            </a:r>
            <a:endParaRPr sz="1800">
              <a:solidFill>
                <a:schemeClr val="dk2"/>
              </a:solidFill>
              <a:latin typeface="Roboto"/>
              <a:ea typeface="Roboto"/>
              <a:cs typeface="Roboto"/>
              <a:sym typeface="Roboto"/>
            </a:endParaRPr>
          </a:p>
          <a:p>
            <a:pPr indent="-342900" lvl="1" marL="914400" marR="0" rtl="0" algn="l">
              <a:lnSpc>
                <a:spcPct val="100000"/>
              </a:lnSpc>
              <a:spcBef>
                <a:spcPts val="1000"/>
              </a:spcBef>
              <a:spcAft>
                <a:spcPts val="0"/>
              </a:spcAft>
              <a:buClr>
                <a:schemeClr val="dk2"/>
              </a:buClr>
              <a:buSzPts val="1800"/>
              <a:buFont typeface="Roboto"/>
              <a:buChar char="○"/>
            </a:pPr>
            <a:r>
              <a:rPr lang="en" sz="1800">
                <a:solidFill>
                  <a:schemeClr val="dk2"/>
                </a:solidFill>
                <a:latin typeface="Roboto"/>
                <a:ea typeface="Roboto"/>
                <a:cs typeface="Roboto"/>
                <a:sym typeface="Roboto"/>
              </a:rPr>
              <a:t>Verifier for operation invariants</a:t>
            </a:r>
            <a:r>
              <a:rPr lang="en" sz="1600">
                <a:solidFill>
                  <a:schemeClr val="dk2"/>
                </a:solidFill>
                <a:latin typeface="Roboto"/>
                <a:ea typeface="Roboto"/>
                <a:cs typeface="Roboto"/>
                <a:sym typeface="Roboto"/>
              </a:rPr>
              <a:t> (e.g. </a:t>
            </a:r>
            <a:r>
              <a:rPr i="1" lang="en" sz="1600">
                <a:solidFill>
                  <a:schemeClr val="dk2"/>
                </a:solidFill>
                <a:latin typeface="Roboto"/>
                <a:ea typeface="Roboto"/>
                <a:cs typeface="Roboto"/>
                <a:sym typeface="Roboto"/>
              </a:rPr>
              <a:t>toy.print</a:t>
            </a:r>
            <a:r>
              <a:rPr lang="en" sz="1600">
                <a:solidFill>
                  <a:schemeClr val="dk2"/>
                </a:solidFill>
                <a:latin typeface="Roboto"/>
                <a:ea typeface="Roboto"/>
                <a:cs typeface="Roboto"/>
                <a:sym typeface="Roboto"/>
              </a:rPr>
              <a:t> must have a single operand)</a:t>
            </a:r>
            <a:endParaRPr sz="1600">
              <a:solidFill>
                <a:schemeClr val="dk2"/>
              </a:solidFill>
              <a:latin typeface="Roboto"/>
              <a:ea typeface="Roboto"/>
              <a:cs typeface="Roboto"/>
              <a:sym typeface="Roboto"/>
            </a:endParaRPr>
          </a:p>
          <a:p>
            <a:pPr indent="-330200" lvl="1" marL="914400" marR="0" rtl="0" algn="l">
              <a:lnSpc>
                <a:spcPct val="100000"/>
              </a:lnSpc>
              <a:spcBef>
                <a:spcPts val="1000"/>
              </a:spcBef>
              <a:spcAft>
                <a:spcPts val="0"/>
              </a:spcAft>
              <a:buClr>
                <a:schemeClr val="dk2"/>
              </a:buClr>
              <a:buSzPts val="1600"/>
              <a:buFont typeface="Roboto"/>
              <a:buChar char="○"/>
            </a:pPr>
            <a:r>
              <a:rPr lang="en" sz="1800">
                <a:solidFill>
                  <a:schemeClr val="dk2"/>
                </a:solidFill>
                <a:latin typeface="Roboto"/>
                <a:ea typeface="Roboto"/>
                <a:cs typeface="Roboto"/>
                <a:sym typeface="Roboto"/>
              </a:rPr>
              <a:t>Semantics</a:t>
            </a:r>
            <a:r>
              <a:rPr lang="en" sz="1600">
                <a:solidFill>
                  <a:schemeClr val="dk2"/>
                </a:solidFill>
                <a:latin typeface="Roboto"/>
                <a:ea typeface="Roboto"/>
                <a:cs typeface="Roboto"/>
                <a:sym typeface="Roboto"/>
              </a:rPr>
              <a:t> (has-no-side-effects, constant-folding, CSE-allowed, ….)</a:t>
            </a:r>
            <a:endParaRPr sz="1600">
              <a:solidFill>
                <a:schemeClr val="dk2"/>
              </a:solidFill>
              <a:latin typeface="Roboto"/>
              <a:ea typeface="Roboto"/>
              <a:cs typeface="Roboto"/>
              <a:sym typeface="Roboto"/>
            </a:endParaRPr>
          </a:p>
          <a:p>
            <a:pPr indent="-342900" lvl="0" marL="457200" marR="0" rtl="0" algn="l">
              <a:lnSpc>
                <a:spcPct val="100000"/>
              </a:lnSpc>
              <a:spcBef>
                <a:spcPts val="1000"/>
              </a:spcBef>
              <a:spcAft>
                <a:spcPts val="0"/>
              </a:spcAft>
              <a:buClr>
                <a:schemeClr val="dk2"/>
              </a:buClr>
              <a:buSzPts val="1800"/>
              <a:buFont typeface="Roboto"/>
              <a:buChar char="●"/>
            </a:pPr>
            <a:r>
              <a:rPr lang="en" sz="1800">
                <a:solidFill>
                  <a:schemeClr val="dk2"/>
                </a:solidFill>
                <a:latin typeface="Roboto"/>
                <a:ea typeface="Roboto"/>
                <a:cs typeface="Roboto"/>
                <a:sym typeface="Roboto"/>
              </a:rPr>
              <a:t>Passes: analysis, transformations, and dialect conversions.</a:t>
            </a:r>
            <a:endParaRPr sz="1800">
              <a:solidFill>
                <a:schemeClr val="dk2"/>
              </a:solidFill>
              <a:latin typeface="Roboto"/>
              <a:ea typeface="Roboto"/>
              <a:cs typeface="Roboto"/>
              <a:sym typeface="Roboto"/>
            </a:endParaRPr>
          </a:p>
          <a:p>
            <a:pPr indent="-342900" lvl="0" marL="457200" rtl="0" algn="l">
              <a:spcBef>
                <a:spcPts val="1000"/>
              </a:spcBef>
              <a:spcAft>
                <a:spcPts val="1000"/>
              </a:spcAft>
              <a:buClr>
                <a:schemeClr val="dk2"/>
              </a:buClr>
              <a:buSzPts val="1800"/>
              <a:buFont typeface="Roboto"/>
              <a:buChar char="●"/>
            </a:pPr>
            <a:r>
              <a:rPr lang="en" sz="1800">
                <a:solidFill>
                  <a:schemeClr val="dk2"/>
                </a:solidFill>
                <a:latin typeface="Roboto"/>
                <a:ea typeface="Roboto"/>
                <a:cs typeface="Roboto"/>
                <a:sym typeface="Roboto"/>
              </a:rPr>
              <a:t>Possibly custom parser and assembly printer</a:t>
            </a:r>
            <a:endParaRPr sz="1800">
              <a:solidFill>
                <a:schemeClr val="dk2"/>
              </a:solidFill>
              <a:latin typeface="Roboto"/>
              <a:ea typeface="Roboto"/>
              <a:cs typeface="Roboto"/>
              <a:sym typeface="Roboto"/>
            </a:endParaRPr>
          </a:p>
        </p:txBody>
      </p:sp>
      <p:sp>
        <p:nvSpPr>
          <p:cNvPr id="640" name="Google Shape;640;p57"/>
          <p:cNvSpPr txBox="1"/>
          <p:nvPr/>
        </p:nvSpPr>
        <p:spPr>
          <a:xfrm>
            <a:off x="311450" y="4010900"/>
            <a:ext cx="749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Dialects co-exist: a program is often represent by a mix of dialects!</a:t>
            </a:r>
            <a:endParaRPr sz="1800">
              <a:solidFill>
                <a:schemeClr val="dk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58"/>
          <p:cNvSpPr txBox="1"/>
          <p:nvPr>
            <p:ph idx="1" type="body"/>
          </p:nvPr>
        </p:nvSpPr>
        <p:spPr>
          <a:xfrm>
            <a:off x="180900" y="1067500"/>
            <a:ext cx="87822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13</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alloca</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arg0 x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double</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&lt;double&gt;</a:t>
            </a:r>
            <a:endParaRPr sz="1400">
              <a:solidFill>
                <a:srgbClr val="000000"/>
              </a:solidFill>
              <a:latin typeface="Consolas"/>
              <a:ea typeface="Consolas"/>
              <a:cs typeface="Consolas"/>
              <a:sym typeface="Consolas"/>
            </a:endParaRPr>
          </a:p>
          <a:p>
            <a:pPr indent="0" lvl="0" marL="0" rtl="0" algn="l">
              <a:spcBef>
                <a:spcPts val="100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14</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getelementptr</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13</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arg0</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arg0</a:t>
            </a:r>
            <a:r>
              <a:rPr lang="en" sz="1400">
                <a:solidFill>
                  <a:srgbClr val="616161"/>
                </a:solidFill>
                <a:latin typeface="Consolas"/>
                <a:ea typeface="Consolas"/>
                <a:cs typeface="Consolas"/>
                <a:sym typeface="Consolas"/>
              </a:rPr>
              <a:t>]</a:t>
            </a:r>
            <a:endParaRPr sz="1400">
              <a:solidFill>
                <a:srgbClr val="616161"/>
              </a:solidFill>
              <a:latin typeface="Consolas"/>
              <a:ea typeface="Consolas"/>
              <a:cs typeface="Consolas"/>
              <a:sym typeface="Consolas"/>
            </a:endParaRPr>
          </a:p>
          <a:p>
            <a:pPr indent="0" lvl="0" marL="0" rtl="0" algn="l">
              <a:spcBef>
                <a:spcPts val="0"/>
              </a:spcBef>
              <a:spcAft>
                <a:spcPts val="0"/>
              </a:spcAft>
              <a:buNone/>
            </a:pP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&lt;double&gt;</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&lt;double&gt;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15</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load</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14</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&lt;double&gt;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store</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15</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13</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&lt;double&gt;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16</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bitcast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13</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&lt;double&gt;</a:t>
            </a:r>
            <a:r>
              <a:rPr lang="en" sz="1400">
                <a:solidFill>
                  <a:srgbClr val="000000"/>
                </a:solidFill>
                <a:latin typeface="Consolas"/>
                <a:ea typeface="Consolas"/>
                <a:cs typeface="Consolas"/>
                <a:sym typeface="Consolas"/>
              </a:rPr>
              <a:t> to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0F9D58"/>
                </a:solidFill>
                <a:latin typeface="Consolas"/>
                <a:ea typeface="Consolas"/>
                <a:cs typeface="Consolas"/>
                <a:sym typeface="Consolas"/>
              </a:rPr>
              <a:t>&lt;i64&gt;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17</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call</a:t>
            </a:r>
            <a:r>
              <a:rPr lang="en" sz="1400">
                <a:solidFill>
                  <a:srgbClr val="000000"/>
                </a:solidFill>
                <a:latin typeface="Consolas"/>
                <a:ea typeface="Consolas"/>
                <a:cs typeface="Consolas"/>
                <a:sym typeface="Consolas"/>
              </a:rPr>
              <a:t> </a:t>
            </a:r>
            <a:r>
              <a:rPr lang="en" sz="1400">
                <a:solidFill>
                  <a:srgbClr val="C53929"/>
                </a:solidFill>
                <a:latin typeface="Consolas"/>
                <a:ea typeface="Consolas"/>
                <a:cs typeface="Consolas"/>
                <a:sym typeface="Consolas"/>
              </a:rPr>
              <a:t>@foo</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arg0</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struct</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double</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18</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extractvalue</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17</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0</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struct</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double</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19</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insertvalue</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18</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17</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struct</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double</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20</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constant</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@foo</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struct</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double</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ptr</a:t>
            </a:r>
            <a:r>
              <a:rPr lang="en" sz="1400">
                <a:solidFill>
                  <a:srgbClr val="616161"/>
                </a:solidFill>
                <a:latin typeface="Consolas"/>
                <a:ea typeface="Consolas"/>
                <a:cs typeface="Consolas"/>
                <a:sym typeface="Consolas"/>
              </a:rPr>
              <a:t>&lt;</a:t>
            </a:r>
            <a:r>
              <a:rPr lang="en" sz="1400">
                <a:solidFill>
                  <a:srgbClr val="000000"/>
                </a:solidFill>
                <a:latin typeface="Consolas"/>
                <a:ea typeface="Consolas"/>
                <a:cs typeface="Consolas"/>
                <a:sym typeface="Consolas"/>
              </a:rPr>
              <a:t>func</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struct</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double</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)&gt;&gt;</a:t>
            </a:r>
            <a:endParaRPr sz="1400">
              <a:solidFill>
                <a:srgbClr val="000000"/>
              </a:solidFill>
              <a:latin typeface="Consolas"/>
              <a:ea typeface="Consolas"/>
              <a:cs typeface="Consolas"/>
              <a:sym typeface="Consolas"/>
            </a:endParaRPr>
          </a:p>
          <a:p>
            <a:pPr indent="0" lvl="0" marL="0" rtl="0" algn="l">
              <a:spcBef>
                <a:spcPts val="0"/>
              </a:spcBef>
              <a:spcAft>
                <a:spcPts val="0"/>
              </a:spcAft>
              <a:buNone/>
            </a:pP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21</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llvm</a:t>
            </a:r>
            <a:r>
              <a:rPr lang="en" sz="1400">
                <a:solidFill>
                  <a:srgbClr val="616161"/>
                </a:solidFill>
                <a:latin typeface="Consolas"/>
                <a:ea typeface="Consolas"/>
                <a:cs typeface="Consolas"/>
                <a:sym typeface="Consolas"/>
              </a:rPr>
              <a:t>.</a:t>
            </a:r>
            <a:r>
              <a:rPr b="1" lang="en" sz="1400">
                <a:solidFill>
                  <a:srgbClr val="000000"/>
                </a:solidFill>
                <a:latin typeface="Consolas"/>
                <a:ea typeface="Consolas"/>
                <a:cs typeface="Consolas"/>
                <a:sym typeface="Consolas"/>
              </a:rPr>
              <a:t>call</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C53929"/>
                </a:solidFill>
                <a:latin typeface="Consolas"/>
                <a:ea typeface="Consolas"/>
                <a:cs typeface="Consolas"/>
                <a:sym typeface="Consolas"/>
              </a:rPr>
              <a:t>20</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arg0</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-&gt;</a:t>
            </a:r>
            <a:r>
              <a:rPr lang="en" sz="1400">
                <a:solidFill>
                  <a:srgbClr val="000000"/>
                </a:solidFill>
                <a:latin typeface="Consolas"/>
                <a:ea typeface="Consolas"/>
                <a:cs typeface="Consolas"/>
                <a:sym typeface="Consolas"/>
              </a:rPr>
              <a:t> </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llvm</a:t>
            </a:r>
            <a:r>
              <a:rPr lang="en" sz="1400">
                <a:solidFill>
                  <a:srgbClr val="616161"/>
                </a:solidFill>
                <a:latin typeface="Consolas"/>
                <a:ea typeface="Consolas"/>
                <a:cs typeface="Consolas"/>
                <a:sym typeface="Consolas"/>
              </a:rPr>
              <a:t>.</a:t>
            </a:r>
            <a:r>
              <a:rPr lang="en" sz="1400">
                <a:solidFill>
                  <a:srgbClr val="9C27B0"/>
                </a:solidFill>
                <a:latin typeface="Consolas"/>
                <a:ea typeface="Consolas"/>
                <a:cs typeface="Consolas"/>
                <a:sym typeface="Consolas"/>
              </a:rPr>
              <a:t>struct</a:t>
            </a:r>
            <a:r>
              <a:rPr lang="en" sz="1400">
                <a:solidFill>
                  <a:srgbClr val="616161"/>
                </a:solidFill>
                <a:latin typeface="Consolas"/>
                <a:ea typeface="Consolas"/>
                <a:cs typeface="Consolas"/>
                <a:sym typeface="Consolas"/>
              </a:rPr>
              <a:t>&lt;(</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double</a:t>
            </a:r>
            <a:r>
              <a:rPr lang="en" sz="1400">
                <a:solidFill>
                  <a:srgbClr val="616161"/>
                </a:solidFill>
                <a:latin typeface="Consolas"/>
                <a:ea typeface="Consolas"/>
                <a:cs typeface="Consolas"/>
                <a:sym typeface="Consolas"/>
              </a:rPr>
              <a:t>,</a:t>
            </a:r>
            <a:r>
              <a:rPr lang="en" sz="1400">
                <a:solidFill>
                  <a:srgbClr val="000000"/>
                </a:solidFill>
                <a:latin typeface="Consolas"/>
                <a:ea typeface="Consolas"/>
                <a:cs typeface="Consolas"/>
                <a:sym typeface="Consolas"/>
              </a:rPr>
              <a:t> </a:t>
            </a:r>
            <a:r>
              <a:rPr lang="en" sz="1400">
                <a:solidFill>
                  <a:srgbClr val="9C27B0"/>
                </a:solidFill>
                <a:latin typeface="Consolas"/>
                <a:ea typeface="Consolas"/>
                <a:cs typeface="Consolas"/>
                <a:sym typeface="Consolas"/>
              </a:rPr>
              <a:t>i32</a:t>
            </a:r>
            <a:r>
              <a:rPr lang="en" sz="1400">
                <a:solidFill>
                  <a:srgbClr val="616161"/>
                </a:solidFill>
                <a:latin typeface="Consolas"/>
                <a:ea typeface="Consolas"/>
                <a:cs typeface="Consolas"/>
                <a:sym typeface="Consolas"/>
              </a:rPr>
              <a:t>)&gt;</a:t>
            </a:r>
            <a:endParaRPr sz="1400"/>
          </a:p>
        </p:txBody>
      </p:sp>
      <p:sp>
        <p:nvSpPr>
          <p:cNvPr id="646" name="Google Shape;646;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LLVM as a dialect</a:t>
            </a:r>
            <a:endParaRPr/>
          </a:p>
        </p:txBody>
      </p:sp>
      <p:sp>
        <p:nvSpPr>
          <p:cNvPr id="647" name="Google Shape;647;p58"/>
          <p:cNvSpPr txBox="1"/>
          <p:nvPr/>
        </p:nvSpPr>
        <p:spPr>
          <a:xfrm>
            <a:off x="3742100" y="4651125"/>
            <a:ext cx="5220900" cy="29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More intro to MLIR: </a:t>
            </a:r>
            <a:r>
              <a:rPr lang="en" u="sng">
                <a:solidFill>
                  <a:srgbClr val="5E9200"/>
                </a:solidFill>
                <a:hlinkClick r:id="rId3">
                  <a:extLst>
                    <a:ext uri="{A12FA001-AC4F-418D-AE19-62706E023703}">
                      <ahyp:hlinkClr val="tx"/>
                    </a:ext>
                  </a:extLst>
                </a:hlinkClick>
              </a:rPr>
              <a:t>https://mlir.llvm.org/docs/Tutorials/Toy/</a:t>
            </a:r>
            <a:endParaRPr>
              <a:solidFill>
                <a:srgbClr val="5E92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500"/>
                                        <p:tgtEl>
                                          <p:spTgt spid="6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59"/>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 love it: how do I start to write my dialect?</a:t>
            </a:r>
            <a:endParaRPr i="1">
              <a:latin typeface="Roboto Mono"/>
              <a:ea typeface="Roboto Mono"/>
              <a:cs typeface="Roboto Mono"/>
              <a:sym typeface="Roboto Mono"/>
            </a:endParaRPr>
          </a:p>
        </p:txBody>
      </p:sp>
      <p:sp>
        <p:nvSpPr>
          <p:cNvPr id="653" name="Google Shape;653;p59"/>
          <p:cNvSpPr txBox="1"/>
          <p:nvPr>
            <p:ph idx="1" type="body"/>
          </p:nvPr>
        </p:nvSpPr>
        <p:spPr>
          <a:xfrm>
            <a:off x="311700" y="847675"/>
            <a:ext cx="8520600" cy="399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So you want to design an IR: it’s a bit of an art, but not very different from other API design.</a:t>
            </a:r>
            <a:endParaRPr/>
          </a:p>
          <a:p>
            <a:pPr indent="0" lvl="0" marL="0" rtl="0" algn="l">
              <a:spcBef>
                <a:spcPts val="1200"/>
              </a:spcBef>
              <a:spcAft>
                <a:spcPts val="0"/>
              </a:spcAft>
              <a:buNone/>
            </a:pPr>
            <a:r>
              <a:rPr lang="en"/>
              <a:t>Start with the type system:</a:t>
            </a:r>
            <a:endParaRPr/>
          </a:p>
          <a:p>
            <a:pPr indent="-342900" lvl="0" marL="457200" rtl="0" algn="l">
              <a:spcBef>
                <a:spcPts val="1200"/>
              </a:spcBef>
              <a:spcAft>
                <a:spcPts val="0"/>
              </a:spcAft>
              <a:buSzPts val="1800"/>
              <a:buChar char="-"/>
            </a:pPr>
            <a:r>
              <a:rPr lang="en"/>
              <a:t>what are the objects you want to model?</a:t>
            </a:r>
            <a:endParaRPr/>
          </a:p>
          <a:p>
            <a:pPr indent="-342900" lvl="0" marL="457200" rtl="0" algn="l">
              <a:spcBef>
                <a:spcPts val="0"/>
              </a:spcBef>
              <a:spcAft>
                <a:spcPts val="0"/>
              </a:spcAft>
              <a:buSzPts val="1800"/>
              <a:buChar char="-"/>
            </a:pPr>
            <a:r>
              <a:rPr lang="en"/>
              <a:t>Are you manipulating “arrays”? Scalars? </a:t>
            </a:r>
            <a:endParaRPr/>
          </a:p>
          <a:p>
            <a:pPr indent="-342900" lvl="0" marL="457200" rtl="0" algn="l">
              <a:spcBef>
                <a:spcPts val="0"/>
              </a:spcBef>
              <a:spcAft>
                <a:spcPts val="0"/>
              </a:spcAft>
              <a:buSzPts val="1800"/>
              <a:buChar char="-"/>
            </a:pPr>
            <a:r>
              <a:rPr lang="en"/>
              <a:t>Are they mutable?</a:t>
            </a:r>
            <a:endParaRPr/>
          </a:p>
          <a:p>
            <a:pPr indent="0" lvl="0" marL="0" rtl="0" algn="l">
              <a:spcBef>
                <a:spcPts val="1200"/>
              </a:spcBef>
              <a:spcAft>
                <a:spcPts val="0"/>
              </a:spcAft>
              <a:buNone/>
            </a:pPr>
            <a:r>
              <a:rPr lang="en"/>
              <a:t>Then the operations:</a:t>
            </a:r>
            <a:endParaRPr/>
          </a:p>
          <a:p>
            <a:pPr indent="-342900" lvl="0" marL="457200" rtl="0" algn="l">
              <a:spcBef>
                <a:spcPts val="1200"/>
              </a:spcBef>
              <a:spcAft>
                <a:spcPts val="0"/>
              </a:spcAft>
              <a:buSzPts val="1800"/>
              <a:buChar char="-"/>
            </a:pPr>
            <a:r>
              <a:rPr lang="en"/>
              <a:t>Very dependent on the type modeling: if mutable, think about side-effects.</a:t>
            </a:r>
            <a:br>
              <a:rPr lang="en"/>
            </a:br>
            <a:r>
              <a:rPr i="1" lang="en"/>
              <a:t>dot(%a, %b, %c)</a:t>
            </a:r>
            <a:r>
              <a:rPr lang="en"/>
              <a:t>     vs     %c = </a:t>
            </a:r>
            <a:r>
              <a:rPr i="1" lang="en"/>
              <a:t>dot(%a, %b)</a:t>
            </a:r>
            <a:endParaRPr i="1"/>
          </a:p>
          <a:p>
            <a:pPr indent="-342900" lvl="0" marL="457200" rtl="0" algn="l">
              <a:spcBef>
                <a:spcPts val="1000"/>
              </a:spcBef>
              <a:spcAft>
                <a:spcPts val="1200"/>
              </a:spcAft>
              <a:buSzPts val="1800"/>
              <a:buChar char="-"/>
            </a:pPr>
            <a:r>
              <a:rPr lang="en"/>
              <a:t>Control-flow: imperative programing model or dataflow graph?</a:t>
            </a:r>
            <a:endParaRPr/>
          </a:p>
        </p:txBody>
      </p:sp>
      <p:sp>
        <p:nvSpPr>
          <p:cNvPr id="654" name="Google Shape;654;p59"/>
          <p:cNvSpPr txBox="1"/>
          <p:nvPr/>
        </p:nvSpPr>
        <p:spPr>
          <a:xfrm>
            <a:off x="4199175" y="4718950"/>
            <a:ext cx="57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https://mlir.llvm.org/docs/DefiningDialects/#defining-a-dialect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0"/>
          <p:cNvSpPr txBox="1"/>
          <p:nvPr>
            <p:ph type="title"/>
          </p:nvPr>
        </p:nvSpPr>
        <p:spPr>
          <a:xfrm>
            <a:off x="69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ODS: Operation Definition Specification</a:t>
            </a:r>
            <a:endParaRPr/>
          </a:p>
        </p:txBody>
      </p:sp>
      <p:sp>
        <p:nvSpPr>
          <p:cNvPr id="660" name="Google Shape;660;p6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1" name="Google Shape;661;p60"/>
          <p:cNvPicPr preferRelativeResize="0"/>
          <p:nvPr/>
        </p:nvPicPr>
        <p:blipFill rotWithShape="1">
          <a:blip r:embed="rId3">
            <a:alphaModFix/>
          </a:blip>
          <a:srcRect b="1244" l="0" r="0" t="0"/>
          <a:stretch/>
        </p:blipFill>
        <p:spPr>
          <a:xfrm>
            <a:off x="685750" y="531250"/>
            <a:ext cx="7772501" cy="4081875"/>
          </a:xfrm>
          <a:prstGeom prst="rect">
            <a:avLst/>
          </a:prstGeom>
          <a:noFill/>
          <a:ln>
            <a:noFill/>
          </a:ln>
        </p:spPr>
      </p:pic>
      <p:sp>
        <p:nvSpPr>
          <p:cNvPr id="662" name="Google Shape;662;p60"/>
          <p:cNvSpPr txBox="1"/>
          <p:nvPr/>
        </p:nvSpPr>
        <p:spPr>
          <a:xfrm>
            <a:off x="2136350" y="4551225"/>
            <a:ext cx="7269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https://mlir.llvm.org/docs/DefiningDialects/Operations/</a:t>
            </a:r>
            <a:endParaRPr/>
          </a:p>
          <a:p>
            <a:pPr indent="0" lvl="0" marL="0" rtl="0" algn="l">
              <a:spcBef>
                <a:spcPts val="0"/>
              </a:spcBef>
              <a:spcAft>
                <a:spcPts val="0"/>
              </a:spcAft>
              <a:buNone/>
            </a:pPr>
            <a:r>
              <a:rPr lang="en" u="sng">
                <a:solidFill>
                  <a:schemeClr val="hlink"/>
                </a:solidFill>
                <a:hlinkClick r:id="rId5"/>
              </a:rPr>
              <a:t>https://mlir.llvm.org/docs/Dialects/ArithOps/#arithmulsi_extended-arithmulsiextendedop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1"/>
          <p:cNvSpPr txBox="1"/>
          <p:nvPr>
            <p:ph type="title"/>
          </p:nvPr>
        </p:nvSpPr>
        <p:spPr>
          <a:xfrm>
            <a:off x="6900" y="-121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ODS: Operation Definition Specification</a:t>
            </a:r>
            <a:endParaRPr/>
          </a:p>
        </p:txBody>
      </p:sp>
      <p:sp>
        <p:nvSpPr>
          <p:cNvPr id="668" name="Google Shape;668;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69" name="Google Shape;669;p61"/>
          <p:cNvSpPr txBox="1"/>
          <p:nvPr/>
        </p:nvSpPr>
        <p:spPr>
          <a:xfrm>
            <a:off x="2136350" y="4551225"/>
            <a:ext cx="7269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3"/>
              </a:rPr>
              <a:t>https://mlir.llvm.org/docs/DefiningDialects/Operations/</a:t>
            </a:r>
            <a:endParaRPr/>
          </a:p>
          <a:p>
            <a:pPr indent="0" lvl="0" marL="0" rtl="0" algn="l">
              <a:spcBef>
                <a:spcPts val="0"/>
              </a:spcBef>
              <a:spcAft>
                <a:spcPts val="0"/>
              </a:spcAft>
              <a:buClr>
                <a:schemeClr val="dk1"/>
              </a:buClr>
              <a:buSzPts val="1100"/>
              <a:buFont typeface="Arial"/>
              <a:buNone/>
            </a:pPr>
            <a:r>
              <a:rPr lang="en" u="sng">
                <a:solidFill>
                  <a:schemeClr val="hlink"/>
                </a:solidFill>
                <a:hlinkClick r:id="rId4"/>
              </a:rPr>
              <a:t>https://mlir.llvm.org/docs/Dialects/ArithOps/#arithmulsi_extended-arithmulsiextendedop</a:t>
            </a:r>
            <a:endParaRPr/>
          </a:p>
        </p:txBody>
      </p:sp>
      <p:pic>
        <p:nvPicPr>
          <p:cNvPr id="670" name="Google Shape;670;p61"/>
          <p:cNvPicPr preferRelativeResize="0"/>
          <p:nvPr/>
        </p:nvPicPr>
        <p:blipFill rotWithShape="1">
          <a:blip r:embed="rId5">
            <a:alphaModFix/>
          </a:blip>
          <a:srcRect b="1244" l="0" r="0" t="0"/>
          <a:stretch/>
        </p:blipFill>
        <p:spPr>
          <a:xfrm>
            <a:off x="685750" y="531250"/>
            <a:ext cx="7772501" cy="4081875"/>
          </a:xfrm>
          <a:prstGeom prst="rect">
            <a:avLst/>
          </a:prstGeom>
          <a:noFill/>
          <a:ln>
            <a:noFill/>
          </a:ln>
        </p:spPr>
      </p:pic>
      <p:pic>
        <p:nvPicPr>
          <p:cNvPr id="671" name="Google Shape;671;p61"/>
          <p:cNvPicPr preferRelativeResize="0"/>
          <p:nvPr/>
        </p:nvPicPr>
        <p:blipFill>
          <a:blip r:embed="rId6">
            <a:alphaModFix/>
          </a:blip>
          <a:stretch>
            <a:fillRect/>
          </a:stretch>
        </p:blipFill>
        <p:spPr>
          <a:xfrm>
            <a:off x="1033250" y="3240188"/>
            <a:ext cx="6372225" cy="428625"/>
          </a:xfrm>
          <a:prstGeom prst="rect">
            <a:avLst/>
          </a:prstGeom>
          <a:noFill/>
          <a:ln cap="flat" cmpd="sng" w="19050">
            <a:solidFill>
              <a:schemeClr val="lt1"/>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62"/>
          <p:cNvPicPr preferRelativeResize="0"/>
          <p:nvPr/>
        </p:nvPicPr>
        <p:blipFill rotWithShape="1">
          <a:blip r:embed="rId3">
            <a:alphaModFix/>
          </a:blip>
          <a:srcRect b="2424" l="0" r="5562" t="4308"/>
          <a:stretch/>
        </p:blipFill>
        <p:spPr>
          <a:xfrm>
            <a:off x="0" y="-12850"/>
            <a:ext cx="9144000" cy="5255174"/>
          </a:xfrm>
          <a:prstGeom prst="rect">
            <a:avLst/>
          </a:prstGeom>
          <a:noFill/>
          <a:ln>
            <a:noFill/>
          </a:ln>
        </p:spPr>
      </p:pic>
      <p:sp>
        <p:nvSpPr>
          <p:cNvPr id="677" name="Google Shape;677;p62"/>
          <p:cNvSpPr txBox="1"/>
          <p:nvPr/>
        </p:nvSpPr>
        <p:spPr>
          <a:xfrm>
            <a:off x="1241425" y="873125"/>
            <a:ext cx="314400" cy="31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678" name="Google Shape;678;p62"/>
          <p:cNvPicPr preferRelativeResize="0"/>
          <p:nvPr/>
        </p:nvPicPr>
        <p:blipFill>
          <a:blip r:embed="rId4">
            <a:alphaModFix/>
          </a:blip>
          <a:stretch>
            <a:fillRect/>
          </a:stretch>
        </p:blipFill>
        <p:spPr>
          <a:xfrm>
            <a:off x="99125" y="332675"/>
            <a:ext cx="2714550" cy="6684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p63"/>
          <p:cNvPicPr preferRelativeResize="0"/>
          <p:nvPr/>
        </p:nvPicPr>
        <p:blipFill>
          <a:blip r:embed="rId3">
            <a:alphaModFix/>
          </a:blip>
          <a:stretch>
            <a:fillRect/>
          </a:stretch>
        </p:blipFill>
        <p:spPr>
          <a:xfrm>
            <a:off x="152400" y="66257"/>
            <a:ext cx="9144001" cy="4870293"/>
          </a:xfrm>
          <a:prstGeom prst="rect">
            <a:avLst/>
          </a:prstGeom>
          <a:noFill/>
          <a:ln>
            <a:noFill/>
          </a:ln>
        </p:spPr>
      </p:pic>
      <p:pic>
        <p:nvPicPr>
          <p:cNvPr id="684" name="Google Shape;684;p63"/>
          <p:cNvPicPr preferRelativeResize="0"/>
          <p:nvPr/>
        </p:nvPicPr>
        <p:blipFill>
          <a:blip r:embed="rId4">
            <a:alphaModFix/>
          </a:blip>
          <a:stretch>
            <a:fillRect/>
          </a:stretch>
        </p:blipFill>
        <p:spPr>
          <a:xfrm>
            <a:off x="99125" y="332675"/>
            <a:ext cx="2714550" cy="66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8"/>
          <p:cNvSpPr txBox="1"/>
          <p:nvPr>
            <p:ph type="title"/>
          </p:nvPr>
        </p:nvSpPr>
        <p:spPr>
          <a:xfrm>
            <a:off x="155150" y="608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Large number of public talks</a:t>
            </a:r>
            <a:endParaRPr/>
          </a:p>
        </p:txBody>
      </p:sp>
      <p:sp>
        <p:nvSpPr>
          <p:cNvPr id="122" name="Google Shape;122;p28"/>
          <p:cNvSpPr txBox="1"/>
          <p:nvPr>
            <p:ph idx="1" type="body"/>
          </p:nvPr>
        </p:nvSpPr>
        <p:spPr>
          <a:xfrm>
            <a:off x="152850" y="730250"/>
            <a:ext cx="8838300" cy="4319400"/>
          </a:xfrm>
          <a:prstGeom prst="rect">
            <a:avLst/>
          </a:prstGeom>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sz="2000"/>
              <a:t>LLVM Dev Meeting 2020: </a:t>
            </a:r>
            <a:br>
              <a:rPr lang="en" sz="2000"/>
            </a:br>
            <a:r>
              <a:rPr lang="en" sz="1700" u="sng">
                <a:solidFill>
                  <a:schemeClr val="hlink"/>
                </a:solidFill>
                <a:hlinkClick r:id="rId3"/>
              </a:rPr>
              <a:t>MLIR Tutorial</a:t>
            </a:r>
            <a:r>
              <a:rPr lang="en" sz="1700">
                <a:solidFill>
                  <a:srgbClr val="555555"/>
                </a:solidFill>
              </a:rPr>
              <a:t> </a:t>
            </a:r>
            <a:r>
              <a:rPr lang="en" sz="1400">
                <a:solidFill>
                  <a:srgbClr val="555555"/>
                </a:solidFill>
              </a:rPr>
              <a:t>[ </a:t>
            </a:r>
            <a:r>
              <a:rPr lang="en" sz="1400">
                <a:solidFill>
                  <a:srgbClr val="38A7BB"/>
                </a:solidFill>
                <a:uFill>
                  <a:noFill/>
                </a:uFill>
                <a:hlinkClick r:id="rId4">
                  <a:extLst>
                    <a:ext uri="{A12FA001-AC4F-418D-AE19-62706E023703}">
                      <ahyp:hlinkClr val="tx"/>
                    </a:ext>
                  </a:extLst>
                </a:hlinkClick>
              </a:rPr>
              <a:t>Video</a:t>
            </a:r>
            <a:r>
              <a:rPr lang="en" sz="1400">
                <a:solidFill>
                  <a:srgbClr val="555555"/>
                </a:solidFill>
              </a:rPr>
              <a:t> ] [ </a:t>
            </a:r>
            <a:r>
              <a:rPr lang="en" sz="1400">
                <a:solidFill>
                  <a:srgbClr val="38A7BB"/>
                </a:solidFill>
                <a:uFill>
                  <a:noFill/>
                </a:uFill>
                <a:hlinkClick r:id="rId5">
                  <a:extLst>
                    <a:ext uri="{A12FA001-AC4F-418D-AE19-62706E023703}">
                      <ahyp:hlinkClr val="tx"/>
                    </a:ext>
                  </a:extLst>
                </a:hlinkClick>
              </a:rPr>
              <a:t>Slides</a:t>
            </a:r>
            <a:r>
              <a:rPr lang="en" sz="1400">
                <a:solidFill>
                  <a:srgbClr val="555555"/>
                </a:solidFill>
              </a:rPr>
              <a:t> ]</a:t>
            </a:r>
            <a:endParaRPr sz="1400">
              <a:solidFill>
                <a:srgbClr val="555555"/>
              </a:solidFill>
            </a:endParaRPr>
          </a:p>
          <a:p>
            <a:pPr indent="0" lvl="0" marL="0" rtl="0" algn="l">
              <a:lnSpc>
                <a:spcPct val="150000"/>
              </a:lnSpc>
              <a:spcBef>
                <a:spcPts val="1200"/>
              </a:spcBef>
              <a:spcAft>
                <a:spcPts val="0"/>
              </a:spcAft>
              <a:buNone/>
            </a:pPr>
            <a:r>
              <a:rPr lang="en" sz="2000"/>
              <a:t>Lot more content, 89 technical talks from our public meetings: </a:t>
            </a:r>
            <a:r>
              <a:rPr lang="en" sz="1700" u="sng">
                <a:solidFill>
                  <a:schemeClr val="hlink"/>
                </a:solidFill>
                <a:hlinkClick r:id="rId6"/>
              </a:rPr>
              <a:t>https://mlir.llvm.org/talks/</a:t>
            </a:r>
            <a:endParaRPr sz="1700">
              <a:solidFill>
                <a:srgbClr val="555555"/>
              </a:solidFill>
            </a:endParaRPr>
          </a:p>
          <a:p>
            <a:pPr indent="0" lvl="0" marL="0" rtl="0" algn="l">
              <a:lnSpc>
                <a:spcPct val="150000"/>
              </a:lnSpc>
              <a:spcBef>
                <a:spcPts val="1200"/>
              </a:spcBef>
              <a:spcAft>
                <a:spcPts val="1200"/>
              </a:spcAft>
              <a:buNone/>
            </a:pPr>
            <a:r>
              <a:rPr lang="en" sz="2000"/>
              <a:t>Very active community: 25 out of 54 talks about MLIR at EuroLLVM 2023!</a:t>
            </a:r>
            <a:br>
              <a:rPr lang="en" sz="2000"/>
            </a:br>
            <a:r>
              <a:rPr lang="en" sz="1700" u="sng">
                <a:solidFill>
                  <a:schemeClr val="hlink"/>
                </a:solidFill>
                <a:hlinkClick r:id="rId7"/>
              </a:rPr>
              <a:t>https://www.youtube.com/@LLVMPROJ/search?query=MLIR</a:t>
            </a:r>
            <a:br>
              <a:rPr lang="en" sz="1400">
                <a:solidFill>
                  <a:srgbClr val="555555"/>
                </a:solidFill>
              </a:rPr>
            </a:br>
            <a:endParaRPr sz="1400">
              <a:solidFill>
                <a:srgbClr val="555555"/>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4"/>
          <p:cNvSpPr txBox="1"/>
          <p:nvPr/>
        </p:nvSpPr>
        <p:spPr>
          <a:xfrm>
            <a:off x="99550" y="904675"/>
            <a:ext cx="8968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rPr>
              <a:t>The program represented with the IR goes through a “pipeline” of passes </a:t>
            </a:r>
            <a:r>
              <a:rPr lang="en" sz="1600">
                <a:solidFill>
                  <a:schemeClr val="dk2"/>
                </a:solidFill>
              </a:rPr>
              <a:t>(e.g. “loop unrolling”, “common subexpressions elimination”, “dead-store elimination”, “inlining”, …)</a:t>
            </a:r>
            <a:endParaRPr sz="2200">
              <a:solidFill>
                <a:schemeClr val="dk2"/>
              </a:solidFill>
            </a:endParaRPr>
          </a:p>
        </p:txBody>
      </p:sp>
      <p:sp>
        <p:nvSpPr>
          <p:cNvPr id="690" name="Google Shape;690;p64"/>
          <p:cNvSpPr/>
          <p:nvPr/>
        </p:nvSpPr>
        <p:spPr>
          <a:xfrm>
            <a:off x="768900" y="2106850"/>
            <a:ext cx="8520600" cy="11145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p>
        </p:txBody>
      </p:sp>
      <p:sp>
        <p:nvSpPr>
          <p:cNvPr id="691" name="Google Shape;691;p64"/>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 have a dialect now, how do I test it?</a:t>
            </a:r>
            <a:endParaRPr i="1">
              <a:latin typeface="Roboto Mono"/>
              <a:ea typeface="Roboto Mono"/>
              <a:cs typeface="Roboto Mono"/>
              <a:sym typeface="Roboto Mono"/>
            </a:endParaRPr>
          </a:p>
        </p:txBody>
      </p:sp>
      <p:cxnSp>
        <p:nvCxnSpPr>
          <p:cNvPr id="692" name="Google Shape;692;p64"/>
          <p:cNvCxnSpPr/>
          <p:nvPr/>
        </p:nvCxnSpPr>
        <p:spPr>
          <a:xfrm>
            <a:off x="499225" y="26556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693" name="Google Shape;693;p64"/>
          <p:cNvSpPr txBox="1"/>
          <p:nvPr/>
        </p:nvSpPr>
        <p:spPr>
          <a:xfrm>
            <a:off x="741450" y="22174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nvGrpSpPr>
          <p:cNvPr id="694" name="Google Shape;694;p64"/>
          <p:cNvGrpSpPr/>
          <p:nvPr/>
        </p:nvGrpSpPr>
        <p:grpSpPr>
          <a:xfrm>
            <a:off x="1255800" y="2217475"/>
            <a:ext cx="1959325" cy="894075"/>
            <a:chOff x="1332000" y="3665275"/>
            <a:chExt cx="1959325" cy="894075"/>
          </a:xfrm>
        </p:grpSpPr>
        <p:sp>
          <p:nvSpPr>
            <p:cNvPr id="695" name="Google Shape;695;p6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1</a:t>
              </a:r>
              <a:endParaRPr/>
            </a:p>
          </p:txBody>
        </p:sp>
        <p:cxnSp>
          <p:nvCxnSpPr>
            <p:cNvPr id="696" name="Google Shape;696;p6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697" name="Google Shape;697;p6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grpSp>
        <p:nvGrpSpPr>
          <p:cNvPr id="698" name="Google Shape;698;p64"/>
          <p:cNvGrpSpPr/>
          <p:nvPr/>
        </p:nvGrpSpPr>
        <p:grpSpPr>
          <a:xfrm>
            <a:off x="3237000" y="2217475"/>
            <a:ext cx="1959325" cy="894075"/>
            <a:chOff x="1332000" y="3665275"/>
            <a:chExt cx="1959325" cy="894075"/>
          </a:xfrm>
        </p:grpSpPr>
        <p:sp>
          <p:nvSpPr>
            <p:cNvPr id="699" name="Google Shape;699;p6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2</a:t>
              </a:r>
              <a:endParaRPr/>
            </a:p>
          </p:txBody>
        </p:sp>
        <p:cxnSp>
          <p:nvCxnSpPr>
            <p:cNvPr id="700" name="Google Shape;700;p6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701" name="Google Shape;701;p6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grpSp>
        <p:nvGrpSpPr>
          <p:cNvPr id="702" name="Google Shape;702;p64"/>
          <p:cNvGrpSpPr/>
          <p:nvPr/>
        </p:nvGrpSpPr>
        <p:grpSpPr>
          <a:xfrm>
            <a:off x="5218200" y="2217475"/>
            <a:ext cx="1959325" cy="894075"/>
            <a:chOff x="1332000" y="3665275"/>
            <a:chExt cx="1959325" cy="894075"/>
          </a:xfrm>
        </p:grpSpPr>
        <p:sp>
          <p:nvSpPr>
            <p:cNvPr id="703" name="Google Shape;703;p6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3</a:t>
              </a:r>
              <a:endParaRPr/>
            </a:p>
          </p:txBody>
        </p:sp>
        <p:cxnSp>
          <p:nvCxnSpPr>
            <p:cNvPr id="704" name="Google Shape;704;p6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705" name="Google Shape;705;p6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grpSp>
        <p:nvGrpSpPr>
          <p:cNvPr id="706" name="Google Shape;706;p64"/>
          <p:cNvGrpSpPr/>
          <p:nvPr/>
        </p:nvGrpSpPr>
        <p:grpSpPr>
          <a:xfrm>
            <a:off x="7199400" y="2217475"/>
            <a:ext cx="1959325" cy="894075"/>
            <a:chOff x="1332000" y="3665275"/>
            <a:chExt cx="1959325" cy="894075"/>
          </a:xfrm>
        </p:grpSpPr>
        <p:sp>
          <p:nvSpPr>
            <p:cNvPr id="707" name="Google Shape;707;p64"/>
            <p:cNvSpPr/>
            <p:nvPr/>
          </p:nvSpPr>
          <p:spPr>
            <a:xfrm>
              <a:off x="1332000" y="3688450"/>
              <a:ext cx="1211100" cy="870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Pass 4</a:t>
              </a:r>
              <a:endParaRPr/>
            </a:p>
          </p:txBody>
        </p:sp>
        <p:cxnSp>
          <p:nvCxnSpPr>
            <p:cNvPr id="708" name="Google Shape;708;p64"/>
            <p:cNvCxnSpPr/>
            <p:nvPr/>
          </p:nvCxnSpPr>
          <p:spPr>
            <a:xfrm>
              <a:off x="2556625" y="4103425"/>
              <a:ext cx="734700" cy="0"/>
            </a:xfrm>
            <a:prstGeom prst="straightConnector1">
              <a:avLst/>
            </a:prstGeom>
            <a:noFill/>
            <a:ln cap="flat" cmpd="sng" w="28575">
              <a:solidFill>
                <a:schemeClr val="dk2"/>
              </a:solidFill>
              <a:prstDash val="solid"/>
              <a:round/>
              <a:headEnd len="med" w="med" type="none"/>
              <a:tailEnd len="med" w="med" type="triangle"/>
            </a:ln>
          </p:spPr>
        </p:cxnSp>
        <p:sp>
          <p:nvSpPr>
            <p:cNvPr id="709" name="Google Shape;709;p64"/>
            <p:cNvSpPr txBox="1"/>
            <p:nvPr/>
          </p:nvSpPr>
          <p:spPr>
            <a:xfrm>
              <a:off x="2646450" y="3665275"/>
              <a:ext cx="519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IR</a:t>
              </a:r>
              <a:endParaRPr sz="1800">
                <a:solidFill>
                  <a:schemeClr val="dk2"/>
                </a:solidFill>
              </a:endParaRPr>
            </a:p>
          </p:txBody>
        </p:sp>
      </p:grpSp>
      <p:sp>
        <p:nvSpPr>
          <p:cNvPr id="710" name="Google Shape;710;p64"/>
          <p:cNvSpPr txBox="1"/>
          <p:nvPr/>
        </p:nvSpPr>
        <p:spPr>
          <a:xfrm>
            <a:off x="0" y="5491375"/>
            <a:ext cx="9365700" cy="7037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rgbClr val="212529"/>
                </a:solidFill>
                <a:latin typeface="Courier New"/>
                <a:ea typeface="Courier New"/>
                <a:cs typeface="Courier New"/>
                <a:sym typeface="Courier New"/>
              </a:rPr>
              <a:t>annotation2metadata,forceattrs,declare-to-assign,inferattrs,coro-early,function&lt;eager-inv&gt;(lower-expect,simplifycfg&lt;bonus-inst-threshold=1;no-forward-switch-cond;no-switch-range-to-icmp;no-switch-to-lookup;keep-loops;no-hoist-common-insts;no-sink-common-insts;speculate-blocks;simplify-cond-branch&gt;,sroa&lt;modify-cfg&gt;,early-cse&lt;&gt;,callsite-splitting),openmp-opt,ipsccp,called-value-propagation,globalopt,function&lt;eager-inv&gt;(mem2reg,instcombine&lt;max-iterations=1;no-use-loop-info;no-verify-fixpoint&gt;,simplifycfg&lt;bonus-inst-threshold=1;no-forward-switch-cond;switch-range-to-icmp;no-switch-to-lookup;keep-loops;no-hoist-common-insts;no-sink-common-insts;speculate-blocks;simplify-cond-branch&gt;),always-inline,require&lt;globals-aa&gt;,function(invalidate&lt;aa&gt;),require&lt;profile-summary&gt;,cgscc(devirt&lt;4&gt;(inline,function-attrs&lt;skip-non-recursive-function-attrs&gt;,argpromotion,openmp-opt-cgscc,function&lt;eager-inv;no-rerun&gt;(sroa&lt;modify-cfg&gt;,early-cse&lt;memssa&gt;,speculative-execution&lt;only-if-divergent-target&gt;,jump-threading,correlated-propagation,simplifycfg&lt;bonus-inst-threshold=1;no-forward-switch-cond;switch-range-to-icmp;no-switch-to-lookup;keep-loops;no-hoist-common-insts;no-sink-common-insts;speculate-blocks;simplify-cond-branch&gt;,instcombine&lt;max-iterations=1;no-use-loop-info;no-verify-fixpoint&gt;,aggressive-instcombine,libcalls-shrinkwrap,tailcallelim,simplifycfg&lt;bonus-inst-threshold=1;no-forward-switch-cond;switch-range-to-icmp;no-switch-to-lookup;keep-loops;no-hoist-common-insts;no-sink-common-insts;speculate-blocks;simplify-cond-branch&gt;,reassociate,constraint-elimination,loop-mssa(loop-instsimplify,loop-simplifycfg,licm&lt;no-allowspeculation&gt;,loop-rotate&lt;header-duplication;no-prepare-for-lto&gt;,licm&lt;allowspeculation&gt;,simple-loop-unswitch&lt;nontrivial;trivial&gt;),simplifycfg&lt;bonus-inst-threshold=1;no-forward-switch-cond;switch-range-to-icmp;no-switch-to-lookup;keep-loops;no-hoist-common-insts;no-sink-common-insts;speculate-blocks;simplify-cond-branch&gt;,instcombine&lt;max-iterations=1;no-use-loop-info;no-verify-fixpoint&gt;,loop(loop-idiom,indvars,loop-deletion,loop-unroll-full),sroa&lt;modify-cfg&gt;,vector-combine,mldst-motion&lt;no-split-footer-bb&gt;,gvn&lt;&gt;,sccp,bdce,instcombine&lt;max-iterations=1;no-use-loop-info;no-verify-fixpoint&gt;,jump-threading,correlated-propagation,adce,memcpyopt,dse,move-auto-init,loop-mssa(licm&lt;allowspeculation&gt;),coro-elide,simplifycfg&lt;bonus-inst-threshold=1;no-forward-switch-cond;switch-range-to-icmp;no-switch-to-lookup;keep-loops;hoist-common-insts;sink-common-insts;speculate-blocks;simplify-cond-branch&gt;,instcombine&lt;max-iterations=1;no-use-loop-info;no-verify-fixpoint&gt;),function-attrs,function(require&lt;should-not-run-function-passes&gt;),coro-split)),deadargelim,coro-cleanup,globalopt,globaldce,elim-avail-extern,rpo-function-attrs,recompute-globalsaa,function&lt;eager-inv&gt;(float2int,lower-constant-intrinsics,chr,loop(loop-rotate&lt;header-duplication;no-prepare-for-lto&gt;,loop-deletion),loop-distribute,inject-tli-mappings,loop-vectorize&lt;no-interleave-forced-only;no-vectorize-forced-only;&gt;,infer-alignment,loop-load-elim,instcombine&lt;max-iterations=1;no-use-loop-info;no-verify-fixpoint&gt;,simplifycfg&lt;bonus-inst-threshold=1;forward-switch-cond;switch-range-to-icmp;switch-to-lookup;no-keep-loops;hoist-common-insts;sink-common-insts;speculate-blocks;simplify-cond-branch&gt;,slp-vectorizer,vector-combine,instcombine&lt;max-iterations=1;no-use-loop-info;no-verify-fixpoint&gt;,loop-unroll&lt;O3&gt;,transform-warning,sroa&lt;preserve-cfg&gt;,infer-alignment,instcombine&lt;max-iterations=1;no-use-loop-info;no-verify-fixpoint&gt;,loop-mssa(licm&lt;allowspeculation&gt;),alignment-from-assumptions,loop-sink,instsimplify,div-rem-pairs,tailcallelim,simplifycfg&lt;bonus-inst-threshold=1;no-forward-switch-cond;switch-range-to-icmp;no-switch-to-lookup;keep-loops;no-hoist-common-insts;no-sink-common-insts;speculate-blocks;simplify-cond-branch&gt;),globaldce,constmerge,cg-profile,rel-lookup-table-converter,function(annotation-remarks),print</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rPr lang="en" sz="1050">
                <a:solidFill>
                  <a:srgbClr val="212529"/>
                </a:solidFill>
                <a:latin typeface="Courier New"/>
                <a:ea typeface="Courier New"/>
                <a:cs typeface="Courier New"/>
                <a:sym typeface="Courier New"/>
              </a:rPr>
              <a:t>Compiler returned: 0</a:t>
            </a:r>
            <a:endParaRPr sz="1050">
              <a:solidFill>
                <a:srgbClr val="212529"/>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sz="1050">
              <a:solidFill>
                <a:srgbClr val="212529"/>
              </a:solidFill>
              <a:latin typeface="Courier New"/>
              <a:ea typeface="Courier New"/>
              <a:cs typeface="Courier New"/>
              <a:sym typeface="Courier New"/>
            </a:endParaRPr>
          </a:p>
        </p:txBody>
      </p:sp>
      <p:sp>
        <p:nvSpPr>
          <p:cNvPr id="711" name="Google Shape;711;p64"/>
          <p:cNvSpPr txBox="1"/>
          <p:nvPr/>
        </p:nvSpPr>
        <p:spPr>
          <a:xfrm>
            <a:off x="99625" y="3424200"/>
            <a:ext cx="8968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Conventions in MLIR/LLVM:</a:t>
            </a:r>
            <a:endParaRPr sz="1800">
              <a:solidFill>
                <a:schemeClr val="dk2"/>
              </a:solidFill>
            </a:endParaRPr>
          </a:p>
          <a:p>
            <a:pPr indent="-228600" lvl="0" marL="228600" rtl="0" algn="l">
              <a:spcBef>
                <a:spcPts val="0"/>
              </a:spcBef>
              <a:spcAft>
                <a:spcPts val="0"/>
              </a:spcAft>
              <a:buClr>
                <a:schemeClr val="dk2"/>
              </a:buClr>
              <a:buSzPts val="1800"/>
              <a:buChar char="-"/>
            </a:pPr>
            <a:r>
              <a:rPr lang="en" sz="1800">
                <a:solidFill>
                  <a:schemeClr val="dk2"/>
                </a:solidFill>
              </a:rPr>
              <a:t>`*-opt` command line tool: </a:t>
            </a:r>
            <a:r>
              <a:rPr lang="en" u="sng">
                <a:solidFill>
                  <a:schemeClr val="hlink"/>
                </a:solidFill>
                <a:hlinkClick r:id="rId3"/>
              </a:rPr>
              <a:t>https://mlir.llvm.org/docs/Tutorials/MlirOpt/</a:t>
            </a:r>
            <a:endParaRPr>
              <a:solidFill>
                <a:schemeClr val="dk2"/>
              </a:solidFill>
            </a:endParaRPr>
          </a:p>
          <a:p>
            <a:pPr indent="-228600" lvl="0" marL="228600" rtl="0" algn="l">
              <a:spcBef>
                <a:spcPts val="0"/>
              </a:spcBef>
              <a:spcAft>
                <a:spcPts val="0"/>
              </a:spcAft>
              <a:buClr>
                <a:schemeClr val="dk2"/>
              </a:buClr>
              <a:buSzPts val="1800"/>
              <a:buChar char="-"/>
            </a:pPr>
            <a:r>
              <a:rPr lang="en" sz="1800">
                <a:solidFill>
                  <a:schemeClr val="dk2"/>
                </a:solidFill>
              </a:rPr>
              <a:t>FileCheck” test: </a:t>
            </a:r>
            <a:r>
              <a:rPr lang="en" u="sng">
                <a:solidFill>
                  <a:schemeClr val="hlink"/>
                </a:solidFill>
                <a:hlinkClick r:id="rId4"/>
              </a:rPr>
              <a:t>https://github.com/llvm/llvm-project/blob/main/mlir/test/Transforms/canonicalize.mlir#L1</a:t>
            </a:r>
            <a:endParaRPr sz="1800">
              <a:solidFill>
                <a:schemeClr val="dk2"/>
              </a:solidFill>
            </a:endParaRPr>
          </a:p>
          <a:p>
            <a:pPr indent="-228600" lvl="0" marL="228600" rtl="0" algn="l">
              <a:spcBef>
                <a:spcPts val="0"/>
              </a:spcBef>
              <a:spcAft>
                <a:spcPts val="0"/>
              </a:spcAft>
              <a:buClr>
                <a:schemeClr val="dk2"/>
              </a:buClr>
              <a:buSzPts val="1800"/>
              <a:buChar char="-"/>
            </a:pPr>
            <a:r>
              <a:rPr lang="en" sz="1800">
                <a:solidFill>
                  <a:schemeClr val="dk2"/>
                </a:solidFill>
              </a:rPr>
              <a:t>IR is “verified” for invariant between each pass: a pass assumes valid IR input and produces valid IR output.</a:t>
            </a:r>
            <a:endParaRPr sz="1800">
              <a:solidFill>
                <a:schemeClr val="dk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65"/>
          <p:cNvSpPr txBox="1"/>
          <p:nvPr>
            <p:ph type="title"/>
          </p:nvPr>
        </p:nvSpPr>
        <p:spPr>
          <a:xfrm>
            <a:off x="250273" y="11"/>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Hands-on: let’s play with a pass</a:t>
            </a:r>
            <a:endParaRPr/>
          </a:p>
        </p:txBody>
      </p:sp>
      <p:sp>
        <p:nvSpPr>
          <p:cNvPr id="717" name="Google Shape;717;p65"/>
          <p:cNvSpPr txBox="1"/>
          <p:nvPr>
            <p:ph idx="1" type="body"/>
          </p:nvPr>
        </p:nvSpPr>
        <p:spPr>
          <a:xfrm>
            <a:off x="250273" y="496861"/>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Play with the scheduling</a:t>
            </a:r>
            <a:endParaRPr/>
          </a:p>
          <a:p>
            <a:pPr indent="-342900" lvl="0" marL="457200" rtl="0" algn="l">
              <a:spcBef>
                <a:spcPts val="0"/>
              </a:spcBef>
              <a:spcAft>
                <a:spcPts val="0"/>
              </a:spcAft>
              <a:buSzPts val="1800"/>
              <a:buAutoNum type="arabicParenR"/>
            </a:pPr>
            <a:r>
              <a:rPr lang="en"/>
              <a:t>Debugging/logging API</a:t>
            </a:r>
            <a:endParaRPr/>
          </a:p>
          <a:p>
            <a:pPr indent="-342900" lvl="0" marL="457200" rtl="0" algn="l">
              <a:spcBef>
                <a:spcPts val="0"/>
              </a:spcBef>
              <a:spcAft>
                <a:spcPts val="0"/>
              </a:spcAft>
              <a:buSzPts val="1800"/>
              <a:buAutoNum type="arabicParenR"/>
            </a:pPr>
            <a:r>
              <a:rPr lang="en"/>
              <a:t>Let’s do IR mutation</a:t>
            </a:r>
            <a:endParaRPr/>
          </a:p>
          <a:p>
            <a:pPr indent="-342900" lvl="0" marL="457200" rtl="0" algn="l">
              <a:spcBef>
                <a:spcPts val="0"/>
              </a:spcBef>
              <a:spcAft>
                <a:spcPts val="0"/>
              </a:spcAft>
              <a:buSzPts val="1800"/>
              <a:buAutoNum type="arabicParenR"/>
            </a:pPr>
            <a:r>
              <a:rPr lang="en"/>
              <a:t>Diagnostics and remarks</a:t>
            </a:r>
            <a:endParaRPr/>
          </a:p>
        </p:txBody>
      </p:sp>
      <p:sp>
        <p:nvSpPr>
          <p:cNvPr id="718" name="Google Shape;718;p65"/>
          <p:cNvSpPr txBox="1"/>
          <p:nvPr>
            <p:ph type="title"/>
          </p:nvPr>
        </p:nvSpPr>
        <p:spPr>
          <a:xfrm>
            <a:off x="364373" y="1924909"/>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C++ entities &amp; ownership model </a:t>
            </a:r>
            <a:endParaRPr sz="1800"/>
          </a:p>
        </p:txBody>
      </p:sp>
      <p:sp>
        <p:nvSpPr>
          <p:cNvPr id="719" name="Google Shape;719;p65"/>
          <p:cNvSpPr txBox="1"/>
          <p:nvPr>
            <p:ph idx="1" type="body"/>
          </p:nvPr>
        </p:nvSpPr>
        <p:spPr>
          <a:xfrm>
            <a:off x="364373" y="2237459"/>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MLIR has a somehow unusual model:</a:t>
            </a:r>
            <a:endParaRPr sz="1700"/>
          </a:p>
          <a:p>
            <a:pPr indent="-336550" lvl="0" marL="457200" rtl="0" algn="l">
              <a:spcBef>
                <a:spcPts val="1200"/>
              </a:spcBef>
              <a:spcAft>
                <a:spcPts val="0"/>
              </a:spcAft>
              <a:buSzPts val="1700"/>
              <a:buChar char="-"/>
            </a:pPr>
            <a:r>
              <a:rPr lang="en" sz="1700"/>
              <a:t>The MLIRContext (like in LLVM) holds some immutable entities for the duration of its existence: Attributes and Types</a:t>
            </a:r>
            <a:br>
              <a:rPr lang="en" sz="1700"/>
            </a:br>
            <a:r>
              <a:rPr lang="en" sz="1700"/>
              <a:t>(as such: the MLIRContext must always outlive your IR)</a:t>
            </a:r>
            <a:endParaRPr sz="1700"/>
          </a:p>
          <a:p>
            <a:pPr indent="-336550" lvl="0" marL="457200" rtl="0" algn="l">
              <a:spcBef>
                <a:spcPts val="0"/>
              </a:spcBef>
              <a:spcAft>
                <a:spcPts val="0"/>
              </a:spcAft>
              <a:buSzPts val="1700"/>
              <a:buChar char="-"/>
            </a:pPr>
            <a:r>
              <a:rPr lang="en" sz="1700"/>
              <a:t>Many classes are actually thin wrapper around a pointer:</a:t>
            </a:r>
            <a:endParaRPr sz="1700"/>
          </a:p>
          <a:p>
            <a:pPr indent="-311150" lvl="1" marL="914400" rtl="0" algn="l">
              <a:spcBef>
                <a:spcPts val="0"/>
              </a:spcBef>
              <a:spcAft>
                <a:spcPts val="0"/>
              </a:spcAft>
              <a:buSzPts val="1300"/>
              <a:buChar char="-"/>
            </a:pPr>
            <a:r>
              <a:rPr lang="en" sz="1300"/>
              <a:t>Concrete Ops, Types, and Attributes</a:t>
            </a:r>
            <a:endParaRPr sz="1300"/>
          </a:p>
          <a:p>
            <a:pPr indent="-311150" lvl="1" marL="914400" rtl="0" algn="l">
              <a:spcBef>
                <a:spcPts val="0"/>
              </a:spcBef>
              <a:spcAft>
                <a:spcPts val="0"/>
              </a:spcAft>
              <a:buSzPts val="1300"/>
              <a:buChar char="-"/>
            </a:pPr>
            <a:r>
              <a:rPr lang="en" sz="1300"/>
              <a:t>Ops add “convenient” / “type safe” APIs on top of the raw pointer they encapsulate.</a:t>
            </a:r>
            <a:endParaRPr sz="1300"/>
          </a:p>
          <a:p>
            <a:pPr indent="-311150" lvl="1" marL="914400" rtl="0" algn="l">
              <a:spcBef>
                <a:spcPts val="0"/>
              </a:spcBef>
              <a:spcAft>
                <a:spcPts val="0"/>
              </a:spcAft>
              <a:buSzPts val="1300"/>
              <a:buChar char="-"/>
            </a:pPr>
            <a:r>
              <a:rPr lang="en" sz="1300"/>
              <a:t>Passed by value everywhere: it’s just a reference-class, always the size of a pointer.</a:t>
            </a:r>
            <a:endParaRPr sz="1300"/>
          </a:p>
          <a:p>
            <a:pPr indent="-311150" lvl="1" marL="914400" rtl="0" algn="l">
              <a:spcBef>
                <a:spcPts val="0"/>
              </a:spcBef>
              <a:spcAft>
                <a:spcPts val="0"/>
              </a:spcAft>
              <a:buSzPts val="1300"/>
              <a:buChar char="-"/>
            </a:pPr>
            <a:r>
              <a:rPr lang="en" sz="1300"/>
              <a:t>Ownership of operations is their parent</a:t>
            </a:r>
            <a:endParaRPr sz="1300"/>
          </a:p>
          <a:p>
            <a:pPr indent="-311150" lvl="1" marL="914400" rtl="0" algn="l">
              <a:spcBef>
                <a:spcPts val="0"/>
              </a:spcBef>
              <a:spcAft>
                <a:spcPts val="0"/>
              </a:spcAft>
              <a:buSzPts val="1300"/>
              <a:buChar char="-"/>
            </a:pPr>
            <a:r>
              <a:rPr lang="en" sz="1300"/>
              <a:t>Top-level operation (or orphan ones) should be owned in RAII class (</a:t>
            </a:r>
            <a:r>
              <a:rPr i="1" lang="en" sz="1300"/>
              <a:t>mlir::OwningOpRef)</a:t>
            </a:r>
            <a:endParaRPr i="1" sz="13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23" name="Shape 723"/>
        <p:cNvGrpSpPr/>
        <p:nvPr/>
      </p:nvGrpSpPr>
      <p:grpSpPr>
        <a:xfrm>
          <a:off x="0" y="0"/>
          <a:ext cx="0" cy="0"/>
          <a:chOff x="0" y="0"/>
          <a:chExt cx="0" cy="0"/>
        </a:xfrm>
      </p:grpSpPr>
      <p:sp>
        <p:nvSpPr>
          <p:cNvPr id="724" name="Google Shape;724;p66"/>
          <p:cNvSpPr txBox="1"/>
          <p:nvPr>
            <p:ph type="title"/>
          </p:nvPr>
        </p:nvSpPr>
        <p:spPr>
          <a:xfrm>
            <a:off x="180900" y="-865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6E6E6E"/>
                </a:solidFill>
                <a:latin typeface="Google Sans"/>
                <a:ea typeface="Google Sans"/>
                <a:cs typeface="Google Sans"/>
                <a:sym typeface="Google Sans"/>
              </a:rPr>
              <a:t>In the box…</a:t>
            </a:r>
            <a:endParaRPr sz="3000">
              <a:solidFill>
                <a:srgbClr val="6E6E6E"/>
              </a:solidFill>
              <a:latin typeface="Google Sans"/>
              <a:ea typeface="Google Sans"/>
              <a:cs typeface="Google Sans"/>
              <a:sym typeface="Google Sans"/>
            </a:endParaRPr>
          </a:p>
          <a:p>
            <a:pPr indent="0" lvl="0" marL="0" rtl="0" algn="l">
              <a:spcBef>
                <a:spcPts val="0"/>
              </a:spcBef>
              <a:spcAft>
                <a:spcPts val="0"/>
              </a:spcAft>
              <a:buNone/>
            </a:pPr>
            <a:r>
              <a:t/>
            </a:r>
            <a:endParaRPr sz="3000">
              <a:solidFill>
                <a:srgbClr val="6E6E6E"/>
              </a:solidFill>
              <a:latin typeface="Google Sans"/>
              <a:ea typeface="Google Sans"/>
              <a:cs typeface="Google Sans"/>
              <a:sym typeface="Google Sans"/>
            </a:endParaRPr>
          </a:p>
          <a:p>
            <a:pPr indent="0" lvl="0" marL="0" rtl="0" algn="l">
              <a:spcBef>
                <a:spcPts val="0"/>
              </a:spcBef>
              <a:spcAft>
                <a:spcPts val="0"/>
              </a:spcAft>
              <a:buNone/>
            </a:pPr>
            <a:r>
              <a:t/>
            </a:r>
            <a:endParaRPr>
              <a:solidFill>
                <a:srgbClr val="6E6E6E"/>
              </a:solidFill>
              <a:latin typeface="Google Sans"/>
              <a:ea typeface="Google Sans"/>
              <a:cs typeface="Google Sans"/>
              <a:sym typeface="Google Sans"/>
            </a:endParaRPr>
          </a:p>
        </p:txBody>
      </p:sp>
      <p:sp>
        <p:nvSpPr>
          <p:cNvPr id="725" name="Google Shape;725;p66"/>
          <p:cNvSpPr txBox="1"/>
          <p:nvPr>
            <p:ph idx="1" type="body"/>
          </p:nvPr>
        </p:nvSpPr>
        <p:spPr>
          <a:xfrm>
            <a:off x="-49400" y="305500"/>
            <a:ext cx="9228600" cy="4380900"/>
          </a:xfrm>
          <a:prstGeom prst="rect">
            <a:avLst/>
          </a:prstGeom>
        </p:spPr>
        <p:txBody>
          <a:bodyPr anchorCtr="0" anchor="t" bIns="91425" lIns="91425" spcFirstLastPara="1" rIns="91425" wrap="square" tIns="91425">
            <a:noAutofit/>
          </a:bodyPr>
          <a:lstStyle/>
          <a:p>
            <a:pPr indent="-317500" lvl="0" marL="457200" rtl="0" algn="l">
              <a:lnSpc>
                <a:spcPct val="95000"/>
              </a:lnSpc>
              <a:spcBef>
                <a:spcPts val="0"/>
              </a:spcBef>
              <a:spcAft>
                <a:spcPts val="0"/>
              </a:spcAft>
              <a:buSzPts val="1400"/>
              <a:buChar char="●"/>
            </a:pPr>
            <a:r>
              <a:rPr lang="en" sz="1400"/>
              <a:t>IR (including serialization/deserialization to text and bytecode)</a:t>
            </a:r>
            <a:endParaRPr sz="1400"/>
          </a:p>
          <a:p>
            <a:pPr indent="-317500" lvl="0" marL="457200" rtl="0" algn="l">
              <a:lnSpc>
                <a:spcPct val="95000"/>
              </a:lnSpc>
              <a:spcBef>
                <a:spcPts val="0"/>
              </a:spcBef>
              <a:spcAft>
                <a:spcPts val="0"/>
              </a:spcAft>
              <a:buSzPts val="1400"/>
              <a:buChar char="●"/>
            </a:pPr>
            <a:r>
              <a:rPr lang="en" sz="1400"/>
              <a:t>Pass Manager</a:t>
            </a:r>
            <a:endParaRPr sz="1400"/>
          </a:p>
          <a:p>
            <a:pPr indent="-317500" lvl="0" marL="457200" rtl="0" algn="l">
              <a:lnSpc>
                <a:spcPct val="95000"/>
              </a:lnSpc>
              <a:spcBef>
                <a:spcPts val="0"/>
              </a:spcBef>
              <a:spcAft>
                <a:spcPts val="0"/>
              </a:spcAft>
              <a:buSzPts val="1400"/>
              <a:buChar char="●"/>
            </a:pPr>
            <a:r>
              <a:rPr lang="en" sz="1400"/>
              <a:t>Dialect Conversion Framework</a:t>
            </a:r>
            <a:endParaRPr sz="1400"/>
          </a:p>
          <a:p>
            <a:pPr indent="-317500" lvl="0" marL="457200" rtl="0" algn="l">
              <a:lnSpc>
                <a:spcPct val="95000"/>
              </a:lnSpc>
              <a:spcBef>
                <a:spcPts val="0"/>
              </a:spcBef>
              <a:spcAft>
                <a:spcPts val="0"/>
              </a:spcAft>
              <a:buSzPts val="1400"/>
              <a:buChar char="●"/>
            </a:pPr>
            <a:r>
              <a:rPr lang="en" sz="1400"/>
              <a:t>PDL/PDLL: bytecode for dynamic loading of pattern/matching logic.</a:t>
            </a:r>
            <a:endParaRPr sz="1400"/>
          </a:p>
          <a:p>
            <a:pPr indent="-317500" lvl="0" marL="457200" rtl="0" algn="l">
              <a:lnSpc>
                <a:spcPct val="95000"/>
              </a:lnSpc>
              <a:spcBef>
                <a:spcPts val="0"/>
              </a:spcBef>
              <a:spcAft>
                <a:spcPts val="0"/>
              </a:spcAft>
              <a:buSzPts val="1400"/>
              <a:buChar char="●"/>
            </a:pPr>
            <a:r>
              <a:rPr lang="en" sz="1400"/>
              <a:t>Transform Dialect: schedule and control transformation (underlying infrastructure for a Halide-like tool)</a:t>
            </a:r>
            <a:endParaRPr sz="1400"/>
          </a:p>
          <a:p>
            <a:pPr indent="-317500" lvl="0" marL="457200" rtl="0" algn="l">
              <a:lnSpc>
                <a:spcPct val="95000"/>
              </a:lnSpc>
              <a:spcBef>
                <a:spcPts val="0"/>
              </a:spcBef>
              <a:spcAft>
                <a:spcPts val="0"/>
              </a:spcAft>
              <a:buSzPts val="1400"/>
              <a:buChar char="●"/>
            </a:pPr>
            <a:r>
              <a:rPr lang="en" sz="1400"/>
              <a:t>DataFlow engine (forward, backward, bi-directional): EuroLLVM 2023 </a:t>
            </a:r>
            <a:r>
              <a:rPr lang="en" sz="1400" u="sng">
                <a:solidFill>
                  <a:schemeClr val="hlink"/>
                </a:solidFill>
                <a:hlinkClick r:id="rId3"/>
              </a:rPr>
              <a:t>slides</a:t>
            </a:r>
            <a:r>
              <a:rPr lang="en" sz="1400"/>
              <a:t> and </a:t>
            </a:r>
            <a:r>
              <a:rPr lang="en" sz="1400" u="sng">
                <a:solidFill>
                  <a:schemeClr val="hlink"/>
                </a:solidFill>
                <a:hlinkClick r:id="rId4"/>
              </a:rPr>
              <a:t>recording</a:t>
            </a:r>
            <a:r>
              <a:rPr lang="en" sz="1400"/>
              <a:t>  </a:t>
            </a:r>
            <a:endParaRPr sz="1400"/>
          </a:p>
          <a:p>
            <a:pPr indent="-317500" lvl="0" marL="457200" rtl="0" algn="l">
              <a:lnSpc>
                <a:spcPct val="95000"/>
              </a:lnSpc>
              <a:spcBef>
                <a:spcPts val="0"/>
              </a:spcBef>
              <a:spcAft>
                <a:spcPts val="0"/>
              </a:spcAft>
              <a:buSzPts val="1400"/>
              <a:buChar char="●"/>
            </a:pPr>
            <a:r>
              <a:rPr lang="en" sz="1400"/>
              <a:t>IR Reduction tool</a:t>
            </a:r>
            <a:endParaRPr sz="1400"/>
          </a:p>
          <a:p>
            <a:pPr indent="-317500" lvl="0" marL="457200" rtl="0" algn="l">
              <a:lnSpc>
                <a:spcPct val="95000"/>
              </a:lnSpc>
              <a:spcBef>
                <a:spcPts val="0"/>
              </a:spcBef>
              <a:spcAft>
                <a:spcPts val="0"/>
              </a:spcAft>
              <a:buSzPts val="1400"/>
              <a:buChar char="●"/>
            </a:pPr>
            <a:r>
              <a:rPr lang="en" sz="1400"/>
              <a:t>Tracing / Debugging infra (“compiler fuel”, bisection, etc.) </a:t>
            </a:r>
            <a:r>
              <a:rPr lang="en" sz="1400" u="sng">
                <a:solidFill>
                  <a:schemeClr val="hlink"/>
                </a:solidFill>
                <a:hlinkClick r:id="rId5"/>
              </a:rPr>
              <a:t>doc</a:t>
            </a:r>
            <a:r>
              <a:rPr lang="en" sz="1400"/>
              <a:t>, </a:t>
            </a:r>
            <a:r>
              <a:rPr lang="en" sz="1400" u="sng">
                <a:solidFill>
                  <a:schemeClr val="hlink"/>
                </a:solidFill>
                <a:hlinkClick r:id="rId6"/>
              </a:rPr>
              <a:t>slides</a:t>
            </a:r>
            <a:r>
              <a:rPr lang="en" sz="1400"/>
              <a:t> and </a:t>
            </a:r>
            <a:r>
              <a:rPr lang="en" sz="1400" u="sng">
                <a:solidFill>
                  <a:schemeClr val="hlink"/>
                </a:solidFill>
                <a:hlinkClick r:id="rId7"/>
              </a:rPr>
              <a:t>recording</a:t>
            </a:r>
            <a:endParaRPr sz="1400"/>
          </a:p>
          <a:p>
            <a:pPr indent="-317500" lvl="0" marL="457200" rtl="0" algn="l">
              <a:lnSpc>
                <a:spcPct val="95000"/>
              </a:lnSpc>
              <a:spcBef>
                <a:spcPts val="0"/>
              </a:spcBef>
              <a:spcAft>
                <a:spcPts val="0"/>
              </a:spcAft>
              <a:buSzPts val="1400"/>
              <a:buChar char="●"/>
            </a:pPr>
            <a:r>
              <a:rPr lang="en" sz="1400"/>
              <a:t>Python Bindings (</a:t>
            </a:r>
            <a:r>
              <a:rPr lang="en" sz="1400" u="sng">
                <a:solidFill>
                  <a:schemeClr val="hlink"/>
                </a:solidFill>
                <a:hlinkClick r:id="rId8"/>
              </a:rPr>
              <a:t>documentation</a:t>
            </a:r>
            <a:r>
              <a:rPr lang="en" sz="1400"/>
              <a:t>)</a:t>
            </a:r>
            <a:endParaRPr sz="1400"/>
          </a:p>
          <a:p>
            <a:pPr indent="-317500" lvl="0" marL="457200" rtl="0" algn="l">
              <a:lnSpc>
                <a:spcPct val="95000"/>
              </a:lnSpc>
              <a:spcBef>
                <a:spcPts val="0"/>
              </a:spcBef>
              <a:spcAft>
                <a:spcPts val="0"/>
              </a:spcAft>
              <a:buSzPts val="1400"/>
              <a:buChar char="●"/>
            </a:pPr>
            <a:r>
              <a:rPr lang="en" sz="1400"/>
              <a:t>EmitC: generating source code (C, C++, Cuda, OpenCL, …) (</a:t>
            </a:r>
            <a:r>
              <a:rPr lang="en" sz="1400" u="sng">
                <a:solidFill>
                  <a:schemeClr val="hlink"/>
                </a:solidFill>
                <a:hlinkClick r:id="rId9"/>
              </a:rPr>
              <a:t>documentation</a:t>
            </a:r>
            <a:r>
              <a:rPr lang="en" sz="1400"/>
              <a:t>)…</a:t>
            </a:r>
            <a:endParaRPr sz="1400"/>
          </a:p>
          <a:p>
            <a:pPr indent="-317500" lvl="0" marL="457200" rtl="0" algn="l">
              <a:lnSpc>
                <a:spcPct val="95000"/>
              </a:lnSpc>
              <a:spcBef>
                <a:spcPts val="0"/>
              </a:spcBef>
              <a:spcAft>
                <a:spcPts val="0"/>
              </a:spcAft>
              <a:buSzPts val="1400"/>
              <a:buChar char="●"/>
            </a:pPr>
            <a:r>
              <a:rPr lang="en" sz="1400"/>
              <a:t>…</a:t>
            </a:r>
            <a:br>
              <a:rPr lang="en" sz="1400"/>
            </a:br>
            <a:endParaRPr sz="1400"/>
          </a:p>
          <a:p>
            <a:pPr indent="0" lvl="0" marL="0" rtl="0" algn="l">
              <a:lnSpc>
                <a:spcPct val="95000"/>
              </a:lnSpc>
              <a:spcBef>
                <a:spcPts val="0"/>
              </a:spcBef>
              <a:spcAft>
                <a:spcPts val="0"/>
              </a:spcAft>
              <a:buSzPts val="770"/>
              <a:buNone/>
            </a:pPr>
            <a:r>
              <a:rPr lang="en" sz="1400"/>
              <a:t>“Batteries included”:</a:t>
            </a:r>
            <a:endParaRPr sz="1400"/>
          </a:p>
          <a:p>
            <a:pPr indent="-317500" lvl="0" marL="457200" rtl="0" algn="l">
              <a:lnSpc>
                <a:spcPct val="95000"/>
              </a:lnSpc>
              <a:spcBef>
                <a:spcPts val="0"/>
              </a:spcBef>
              <a:spcAft>
                <a:spcPts val="0"/>
              </a:spcAft>
              <a:buSzPts val="1400"/>
              <a:buChar char="●"/>
            </a:pPr>
            <a:r>
              <a:rPr lang="en" sz="1400"/>
              <a:t>Tensor Abstractions</a:t>
            </a:r>
            <a:endParaRPr sz="1400"/>
          </a:p>
          <a:p>
            <a:pPr indent="-317500" lvl="0" marL="457200" rtl="0" algn="l">
              <a:lnSpc>
                <a:spcPct val="95000"/>
              </a:lnSpc>
              <a:spcBef>
                <a:spcPts val="0"/>
              </a:spcBef>
              <a:spcAft>
                <a:spcPts val="0"/>
              </a:spcAft>
              <a:buSzPts val="1400"/>
              <a:buChar char="●"/>
            </a:pPr>
            <a:r>
              <a:rPr lang="en" sz="1400"/>
              <a:t>Hyper-rectangular code generation</a:t>
            </a:r>
            <a:endParaRPr sz="1400"/>
          </a:p>
          <a:p>
            <a:pPr indent="-317500" lvl="0" marL="457200" rtl="0" algn="l">
              <a:lnSpc>
                <a:spcPct val="95000"/>
              </a:lnSpc>
              <a:spcBef>
                <a:spcPts val="0"/>
              </a:spcBef>
              <a:spcAft>
                <a:spcPts val="0"/>
              </a:spcAft>
              <a:buSzPts val="1400"/>
              <a:buChar char="●"/>
            </a:pPr>
            <a:r>
              <a:rPr lang="en" sz="1400"/>
              <a:t>Affine/Polyhedral code generation</a:t>
            </a:r>
            <a:endParaRPr sz="1400"/>
          </a:p>
          <a:p>
            <a:pPr indent="-317500" lvl="0" marL="457200" rtl="0" algn="l">
              <a:lnSpc>
                <a:spcPct val="95000"/>
              </a:lnSpc>
              <a:spcBef>
                <a:spcPts val="0"/>
              </a:spcBef>
              <a:spcAft>
                <a:spcPts val="0"/>
              </a:spcAft>
              <a:buSzPts val="1400"/>
              <a:buChar char="●"/>
            </a:pPr>
            <a:r>
              <a:rPr lang="en" sz="1400"/>
              <a:t>Presburger arithmetic library</a:t>
            </a:r>
            <a:endParaRPr sz="1400"/>
          </a:p>
          <a:p>
            <a:pPr indent="-317500" lvl="0" marL="457200" rtl="0" algn="l">
              <a:lnSpc>
                <a:spcPct val="95000"/>
              </a:lnSpc>
              <a:spcBef>
                <a:spcPts val="0"/>
              </a:spcBef>
              <a:spcAft>
                <a:spcPts val="0"/>
              </a:spcAft>
              <a:buSzPts val="1400"/>
              <a:buChar char="●"/>
            </a:pPr>
            <a:r>
              <a:rPr lang="en" sz="1400"/>
              <a:t>Sparse tensors (TACO)</a:t>
            </a:r>
            <a:endParaRPr sz="1400"/>
          </a:p>
          <a:p>
            <a:pPr indent="-317500" lvl="0" marL="457200" rtl="0" algn="l">
              <a:lnSpc>
                <a:spcPct val="95000"/>
              </a:lnSpc>
              <a:spcBef>
                <a:spcPts val="0"/>
              </a:spcBef>
              <a:spcAft>
                <a:spcPts val="0"/>
              </a:spcAft>
              <a:buSzPts val="1400"/>
              <a:buChar char="●"/>
            </a:pPr>
            <a:r>
              <a:rPr lang="en" sz="1400"/>
              <a:t>GPU code generation infrastructure support</a:t>
            </a:r>
            <a:endParaRPr sz="1400"/>
          </a:p>
          <a:p>
            <a:pPr indent="-317500" lvl="0" marL="457200" rtl="0" algn="l">
              <a:lnSpc>
                <a:spcPct val="95000"/>
              </a:lnSpc>
              <a:spcBef>
                <a:spcPts val="0"/>
              </a:spcBef>
              <a:spcAft>
                <a:spcPts val="0"/>
              </a:spcAft>
              <a:buSzPts val="1400"/>
              <a:buChar char="●"/>
            </a:pPr>
            <a:r>
              <a:rPr lang="en" sz="1400"/>
              <a:t>Multi-dimensional Vector abstractions.</a:t>
            </a:r>
            <a:endParaRPr sz="1400"/>
          </a:p>
          <a:p>
            <a:pPr indent="-317500" lvl="0" marL="457200" rtl="0" algn="l">
              <a:lnSpc>
                <a:spcPct val="95000"/>
              </a:lnSpc>
              <a:spcBef>
                <a:spcPts val="0"/>
              </a:spcBef>
              <a:spcAft>
                <a:spcPts val="0"/>
              </a:spcAft>
              <a:buSzPts val="1400"/>
              <a:buChar char="●"/>
            </a:pPr>
            <a:r>
              <a:rPr lang="en" sz="1400"/>
              <a:t>OpenMP/OpenACC</a:t>
            </a:r>
            <a:endParaRPr sz="1400"/>
          </a:p>
          <a:p>
            <a:pPr indent="-317500" lvl="0" marL="457200" rtl="0" algn="l">
              <a:lnSpc>
                <a:spcPct val="95000"/>
              </a:lnSpc>
              <a:spcBef>
                <a:spcPts val="0"/>
              </a:spcBef>
              <a:spcAft>
                <a:spcPts val="0"/>
              </a:spcAft>
              <a:buSzPts val="1400"/>
              <a:buChar char="●"/>
            </a:pPr>
            <a:r>
              <a:rPr lang="en" sz="1400"/>
              <a:t>…</a:t>
            </a:r>
            <a:endParaRPr sz="1400"/>
          </a:p>
        </p:txBody>
      </p:sp>
      <p:sp>
        <p:nvSpPr>
          <p:cNvPr id="726" name="Google Shape;726;p66"/>
          <p:cNvSpPr txBox="1"/>
          <p:nvPr/>
        </p:nvSpPr>
        <p:spPr>
          <a:xfrm>
            <a:off x="4945151" y="3293700"/>
            <a:ext cx="3088800" cy="12621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Targeting:</a:t>
            </a:r>
            <a:endParaRPr/>
          </a:p>
          <a:p>
            <a:pPr indent="-317500" lvl="0" marL="457200" rtl="0" algn="l">
              <a:spcBef>
                <a:spcPts val="0"/>
              </a:spcBef>
              <a:spcAft>
                <a:spcPts val="0"/>
              </a:spcAft>
              <a:buSzPts val="1400"/>
              <a:buChar char="-"/>
            </a:pPr>
            <a:r>
              <a:rPr lang="en"/>
              <a:t>Fast prototypes / experiments</a:t>
            </a:r>
            <a:endParaRPr/>
          </a:p>
          <a:p>
            <a:pPr indent="-317500" lvl="0" marL="457200" rtl="0" algn="l">
              <a:spcBef>
                <a:spcPts val="0"/>
              </a:spcBef>
              <a:spcAft>
                <a:spcPts val="0"/>
              </a:spcAft>
              <a:buSzPts val="1400"/>
              <a:buChar char="-"/>
            </a:pPr>
            <a:r>
              <a:rPr lang="en"/>
              <a:t>Research </a:t>
            </a:r>
            <a:endParaRPr/>
          </a:p>
          <a:p>
            <a:pPr indent="-317500" lvl="0" marL="457200" rtl="0" algn="l">
              <a:spcBef>
                <a:spcPts val="0"/>
              </a:spcBef>
              <a:spcAft>
                <a:spcPts val="0"/>
              </a:spcAft>
              <a:buSzPts val="1400"/>
              <a:buChar char="-"/>
            </a:pPr>
            <a:r>
              <a:rPr lang="en"/>
              <a:t>Teaching</a:t>
            </a:r>
            <a:endParaRPr/>
          </a:p>
          <a:p>
            <a:pPr indent="-317500" lvl="0" marL="457200" rtl="0" algn="l">
              <a:spcBef>
                <a:spcPts val="0"/>
              </a:spcBef>
              <a:spcAft>
                <a:spcPts val="0"/>
              </a:spcAft>
              <a:buSzPts val="1400"/>
              <a:buChar char="-"/>
            </a:pPr>
            <a:r>
              <a:rPr lang="en">
                <a:solidFill>
                  <a:schemeClr val="dk1"/>
                </a:solidFill>
              </a:rPr>
              <a:t>Production compilers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a:t>
            </a:r>
            <a:endParaRPr/>
          </a:p>
        </p:txBody>
      </p:sp>
      <p:sp>
        <p:nvSpPr>
          <p:cNvPr id="732" name="Google Shape;732;p67"/>
          <p:cNvSpPr txBox="1"/>
          <p:nvPr>
            <p:ph idx="1" type="body"/>
          </p:nvPr>
        </p:nvSpPr>
        <p:spPr>
          <a:xfrm>
            <a:off x="311700" y="1000075"/>
            <a:ext cx="8520600" cy="3416400"/>
          </a:xfrm>
          <a:prstGeom prst="rect">
            <a:avLst/>
          </a:prstGeom>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Online doc and tutorials: </a:t>
            </a:r>
            <a:r>
              <a:rPr lang="en" sz="1500" u="sng">
                <a:solidFill>
                  <a:schemeClr val="hlink"/>
                </a:solidFill>
                <a:hlinkClick r:id="rId3"/>
              </a:rPr>
              <a:t>https://mlir.llvm.org/</a:t>
            </a:r>
            <a:endParaRPr sz="1500"/>
          </a:p>
          <a:p>
            <a:pPr indent="-342900" lvl="0" marL="457200" rtl="0" algn="l">
              <a:spcBef>
                <a:spcPts val="1000"/>
              </a:spcBef>
              <a:spcAft>
                <a:spcPts val="0"/>
              </a:spcAft>
              <a:buSzPts val="1800"/>
              <a:buChar char="●"/>
            </a:pPr>
            <a:r>
              <a:rPr lang="en"/>
              <a:t>GitHub: </a:t>
            </a:r>
            <a:r>
              <a:rPr lang="en" sz="1500" u="sng">
                <a:solidFill>
                  <a:schemeClr val="hlink"/>
                </a:solidFill>
                <a:hlinkClick r:id="rId4"/>
              </a:rPr>
              <a:t>https://github.com/llvm/llvm-project/tree/main/mlir</a:t>
            </a:r>
            <a:r>
              <a:rPr lang="en" sz="1500"/>
              <a:t>	</a:t>
            </a:r>
            <a:endParaRPr sz="1500"/>
          </a:p>
          <a:p>
            <a:pPr indent="-342900" lvl="0" marL="457200" rtl="0" algn="l">
              <a:spcBef>
                <a:spcPts val="1000"/>
              </a:spcBef>
              <a:spcAft>
                <a:spcPts val="0"/>
              </a:spcAft>
              <a:buSzPts val="1800"/>
              <a:buChar char="●"/>
            </a:pPr>
            <a:r>
              <a:rPr lang="en"/>
              <a:t>Discord</a:t>
            </a:r>
            <a:r>
              <a:rPr lang="en" sz="1600"/>
              <a:t> (</a:t>
            </a:r>
            <a:r>
              <a:rPr i="1" lang="en" sz="1600"/>
              <a:t>~Slack</a:t>
            </a:r>
            <a:r>
              <a:rPr lang="en" sz="1600"/>
              <a:t>)</a:t>
            </a:r>
            <a:r>
              <a:rPr lang="en" sz="1500"/>
              <a:t> </a:t>
            </a:r>
            <a:r>
              <a:rPr lang="en" sz="1500" u="sng">
                <a:solidFill>
                  <a:schemeClr val="hlink"/>
                </a:solidFill>
                <a:hlinkClick r:id="rId5"/>
              </a:rPr>
              <a:t>https://discord.gg/upPwxtwA</a:t>
            </a:r>
            <a:r>
              <a:rPr lang="en" sz="1500"/>
              <a:t> </a:t>
            </a:r>
            <a:endParaRPr sz="1500"/>
          </a:p>
          <a:p>
            <a:pPr indent="-342900" lvl="0" marL="457200" rtl="0" algn="l">
              <a:spcBef>
                <a:spcPts val="1000"/>
              </a:spcBef>
              <a:spcAft>
                <a:spcPts val="0"/>
              </a:spcAft>
              <a:buSzPts val="1800"/>
              <a:buChar char="●"/>
            </a:pPr>
            <a:r>
              <a:rPr lang="en"/>
              <a:t>Discourse Forum: </a:t>
            </a:r>
            <a:r>
              <a:rPr lang="en" sz="1500" u="sng">
                <a:solidFill>
                  <a:schemeClr val="hlink"/>
                </a:solidFill>
                <a:hlinkClick r:id="rId6"/>
              </a:rPr>
              <a:t>https://discourse.llvm.org/c/mlir/31</a:t>
            </a:r>
            <a:r>
              <a:rPr lang="en" sz="1500"/>
              <a:t> </a:t>
            </a:r>
            <a:endParaRPr sz="1500"/>
          </a:p>
          <a:p>
            <a:pPr indent="-342900" lvl="0" marL="457200" rtl="0" algn="l">
              <a:spcBef>
                <a:spcPts val="1000"/>
              </a:spcBef>
              <a:spcAft>
                <a:spcPts val="0"/>
              </a:spcAft>
              <a:buSzPts val="1800"/>
              <a:buChar char="●"/>
            </a:pPr>
            <a:r>
              <a:rPr lang="en"/>
              <a:t>Previous tech talks:</a:t>
            </a:r>
            <a:r>
              <a:rPr lang="en" sz="1500"/>
              <a:t> </a:t>
            </a:r>
            <a:r>
              <a:rPr lang="en" sz="1500" u="sng">
                <a:solidFill>
                  <a:schemeClr val="hlink"/>
                </a:solidFill>
                <a:hlinkClick r:id="rId7"/>
              </a:rPr>
              <a:t>https://mlir.llvm.org/talks/</a:t>
            </a:r>
            <a:r>
              <a:rPr lang="en" sz="1500"/>
              <a:t> </a:t>
            </a:r>
            <a:endParaRPr sz="1500"/>
          </a:p>
          <a:p>
            <a:pPr indent="-323850" lvl="0" marL="457200" rtl="0" algn="l">
              <a:spcBef>
                <a:spcPts val="1000"/>
              </a:spcBef>
              <a:spcAft>
                <a:spcPts val="1000"/>
              </a:spcAft>
              <a:buSzPts val="1500"/>
              <a:buChar char="●"/>
            </a:pPr>
            <a:r>
              <a:rPr lang="en"/>
              <a:t>LLVM Conferences: </a:t>
            </a:r>
            <a:r>
              <a:rPr lang="en" sz="1450" u="sng">
                <a:solidFill>
                  <a:schemeClr val="hlink"/>
                </a:solidFill>
                <a:hlinkClick r:id="rId8"/>
              </a:rPr>
              <a:t>https://www.youtube.com/@LLVMPROJ/search?query=MLIR</a:t>
            </a:r>
            <a:endParaRPr sz="1000">
              <a:solidFill>
                <a:srgbClr val="76B900"/>
              </a:solidFill>
            </a:endParaRPr>
          </a:p>
        </p:txBody>
      </p:sp>
      <p:pic>
        <p:nvPicPr>
          <p:cNvPr id="733" name="Google Shape;733;p67"/>
          <p:cNvPicPr preferRelativeResize="0"/>
          <p:nvPr/>
        </p:nvPicPr>
        <p:blipFill rotWithShape="1">
          <a:blip r:embed="rId9">
            <a:alphaModFix/>
          </a:blip>
          <a:srcRect b="37836" l="23324" r="24237" t="6481"/>
          <a:stretch/>
        </p:blipFill>
        <p:spPr>
          <a:xfrm>
            <a:off x="6666200" y="1542700"/>
            <a:ext cx="1761000" cy="1869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9"/>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compiler anyway?</a:t>
            </a:r>
            <a:endParaRPr/>
          </a:p>
        </p:txBody>
      </p:sp>
      <p:sp>
        <p:nvSpPr>
          <p:cNvPr id="128" name="Google Shape;128;p29"/>
          <p:cNvSpPr/>
          <p:nvPr/>
        </p:nvSpPr>
        <p:spPr>
          <a:xfrm>
            <a:off x="3461225" y="687200"/>
            <a:ext cx="2221500" cy="10275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t>Compiler</a:t>
            </a:r>
            <a:endParaRPr sz="2600"/>
          </a:p>
        </p:txBody>
      </p:sp>
      <p:sp>
        <p:nvSpPr>
          <p:cNvPr id="129" name="Google Shape;129;p29"/>
          <p:cNvSpPr/>
          <p:nvPr/>
        </p:nvSpPr>
        <p:spPr>
          <a:xfrm>
            <a:off x="415675" y="827298"/>
            <a:ext cx="2297700" cy="793866"/>
          </a:xfrm>
          <a:prstGeom prst="flowChartDecision">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30" name="Google Shape;130;p29"/>
          <p:cNvSpPr txBox="1"/>
          <p:nvPr/>
        </p:nvSpPr>
        <p:spPr>
          <a:xfrm>
            <a:off x="76200" y="947576"/>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rPr>
              <a:t>Program</a:t>
            </a:r>
            <a:endParaRPr sz="2200">
              <a:solidFill>
                <a:schemeClr val="dk1"/>
              </a:solidFill>
            </a:endParaRPr>
          </a:p>
        </p:txBody>
      </p:sp>
      <p:sp>
        <p:nvSpPr>
          <p:cNvPr id="131" name="Google Shape;131;p29"/>
          <p:cNvSpPr/>
          <p:nvPr/>
        </p:nvSpPr>
        <p:spPr>
          <a:xfrm>
            <a:off x="6359275" y="827298"/>
            <a:ext cx="2297700" cy="793866"/>
          </a:xfrm>
          <a:prstGeom prst="flowChartDecision">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32" name="Google Shape;132;p29"/>
          <p:cNvSpPr txBox="1"/>
          <p:nvPr/>
        </p:nvSpPr>
        <p:spPr>
          <a:xfrm>
            <a:off x="6019800" y="947576"/>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rPr>
              <a:t>Program</a:t>
            </a:r>
            <a:r>
              <a:rPr b="1" lang="en" sz="2200">
                <a:solidFill>
                  <a:schemeClr val="dk1"/>
                </a:solidFill>
              </a:rPr>
              <a:t>’</a:t>
            </a:r>
            <a:endParaRPr b="1" sz="2200">
              <a:solidFill>
                <a:schemeClr val="dk1"/>
              </a:solidFill>
            </a:endParaRPr>
          </a:p>
        </p:txBody>
      </p:sp>
      <p:cxnSp>
        <p:nvCxnSpPr>
          <p:cNvPr id="133" name="Google Shape;133;p29"/>
          <p:cNvCxnSpPr/>
          <p:nvPr/>
        </p:nvCxnSpPr>
        <p:spPr>
          <a:xfrm>
            <a:off x="2800650" y="1221398"/>
            <a:ext cx="505800" cy="0"/>
          </a:xfrm>
          <a:prstGeom prst="straightConnector1">
            <a:avLst/>
          </a:prstGeom>
          <a:noFill/>
          <a:ln cap="flat" cmpd="sng" w="38100">
            <a:solidFill>
              <a:schemeClr val="dk2"/>
            </a:solidFill>
            <a:prstDash val="solid"/>
            <a:round/>
            <a:headEnd len="med" w="med" type="none"/>
            <a:tailEnd len="med" w="med" type="triangle"/>
          </a:ln>
        </p:spPr>
      </p:cxnSp>
      <p:cxnSp>
        <p:nvCxnSpPr>
          <p:cNvPr id="134" name="Google Shape;134;p29"/>
          <p:cNvCxnSpPr/>
          <p:nvPr/>
        </p:nvCxnSpPr>
        <p:spPr>
          <a:xfrm>
            <a:off x="5772450" y="1221398"/>
            <a:ext cx="505800" cy="0"/>
          </a:xfrm>
          <a:prstGeom prst="straightConnector1">
            <a:avLst/>
          </a:prstGeom>
          <a:noFill/>
          <a:ln cap="flat" cmpd="sng" w="38100">
            <a:solidFill>
              <a:schemeClr val="dk2"/>
            </a:solidFill>
            <a:prstDash val="solid"/>
            <a:round/>
            <a:headEnd len="med" w="med" type="none"/>
            <a:tailEnd len="med" w="med" type="triangle"/>
          </a:ln>
        </p:spPr>
      </p:cxnSp>
      <p:sp>
        <p:nvSpPr>
          <p:cNvPr id="135" name="Google Shape;135;p29"/>
          <p:cNvSpPr txBox="1"/>
          <p:nvPr/>
        </p:nvSpPr>
        <p:spPr>
          <a:xfrm>
            <a:off x="2362200" y="1733550"/>
            <a:ext cx="6657600" cy="1605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Just another software which takes some “data” in and produces “data” out.</a:t>
            </a:r>
            <a:br>
              <a:rPr lang="en" sz="1800">
                <a:solidFill>
                  <a:schemeClr val="dk2"/>
                </a:solidFill>
              </a:rPr>
            </a:br>
            <a:r>
              <a:rPr i="1" lang="en" sz="1500">
                <a:solidFill>
                  <a:schemeClr val="dk2"/>
                </a:solidFill>
              </a:rPr>
              <a:t>Turns out the “data” is itself a program, which makes the compiler “meta” somehow</a:t>
            </a:r>
            <a:endParaRPr i="1" sz="1500">
              <a:solidFill>
                <a:schemeClr val="dk2"/>
              </a:solidFill>
            </a:endParaRPr>
          </a:p>
          <a:p>
            <a:pPr indent="0" lvl="0" marL="0" rtl="0" algn="l">
              <a:spcBef>
                <a:spcPts val="1000"/>
              </a:spcBef>
              <a:spcAft>
                <a:spcPts val="1000"/>
              </a:spcAft>
              <a:buNone/>
            </a:pPr>
            <a:r>
              <a:t/>
            </a:r>
            <a:endParaRPr sz="1800">
              <a:solidFill>
                <a:schemeClr val="dk2"/>
              </a:solidFill>
            </a:endParaRPr>
          </a:p>
        </p:txBody>
      </p:sp>
      <p:pic>
        <p:nvPicPr>
          <p:cNvPr id="136" name="Google Shape;136;p29"/>
          <p:cNvPicPr preferRelativeResize="0"/>
          <p:nvPr/>
        </p:nvPicPr>
        <p:blipFill>
          <a:blip r:embed="rId3">
            <a:alphaModFix/>
          </a:blip>
          <a:stretch>
            <a:fillRect/>
          </a:stretch>
        </p:blipFill>
        <p:spPr>
          <a:xfrm>
            <a:off x="0" y="1721708"/>
            <a:ext cx="2470624" cy="3294166"/>
          </a:xfrm>
          <a:prstGeom prst="rect">
            <a:avLst/>
          </a:prstGeom>
          <a:noFill/>
          <a:ln>
            <a:noFill/>
          </a:ln>
        </p:spPr>
      </p:pic>
      <p:sp>
        <p:nvSpPr>
          <p:cNvPr id="137" name="Google Shape;137;p29"/>
          <p:cNvSpPr txBox="1"/>
          <p:nvPr/>
        </p:nvSpPr>
        <p:spPr>
          <a:xfrm>
            <a:off x="2362200" y="2895600"/>
            <a:ext cx="6575100" cy="20832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Char char="●"/>
            </a:pPr>
            <a:r>
              <a:rPr lang="en" sz="1800">
                <a:solidFill>
                  <a:schemeClr val="dk2"/>
                </a:solidFill>
              </a:rPr>
              <a:t>“Pure”: </a:t>
            </a:r>
            <a:r>
              <a:rPr lang="en" sz="1500">
                <a:solidFill>
                  <a:schemeClr val="dk2"/>
                </a:solidFill>
              </a:rPr>
              <a:t>(compilers a often written in functional languages)</a:t>
            </a:r>
            <a:endParaRPr sz="1800">
              <a:solidFill>
                <a:schemeClr val="dk2"/>
              </a:solidFill>
            </a:endParaRPr>
          </a:p>
          <a:p>
            <a:pPr indent="-342900" lvl="1" marL="914400" rtl="0" algn="l">
              <a:spcBef>
                <a:spcPts val="1000"/>
              </a:spcBef>
              <a:spcAft>
                <a:spcPts val="0"/>
              </a:spcAft>
              <a:buClr>
                <a:schemeClr val="dk2"/>
              </a:buClr>
              <a:buSzPts val="1800"/>
              <a:buChar char="○"/>
            </a:pPr>
            <a:r>
              <a:rPr lang="en" sz="1800">
                <a:solidFill>
                  <a:schemeClr val="dk2"/>
                </a:solidFill>
              </a:rPr>
              <a:t>No I/O, easy to keep stateless</a:t>
            </a:r>
            <a:endParaRPr sz="1800">
              <a:solidFill>
                <a:schemeClr val="dk2"/>
              </a:solidFill>
            </a:endParaRPr>
          </a:p>
          <a:p>
            <a:pPr indent="-342900" lvl="1" marL="914400" rtl="0" algn="l">
              <a:spcBef>
                <a:spcPts val="1000"/>
              </a:spcBef>
              <a:spcAft>
                <a:spcPts val="0"/>
              </a:spcAft>
              <a:buClr>
                <a:schemeClr val="dk2"/>
              </a:buClr>
              <a:buSzPts val="1800"/>
              <a:buChar char="○"/>
            </a:pPr>
            <a:r>
              <a:rPr lang="en" sz="1800">
                <a:solidFill>
                  <a:schemeClr val="dk2"/>
                </a:solidFill>
              </a:rPr>
              <a:t>Deterministic</a:t>
            </a:r>
            <a:endParaRPr sz="1800">
              <a:solidFill>
                <a:schemeClr val="dk2"/>
              </a:solidFill>
            </a:endParaRPr>
          </a:p>
          <a:p>
            <a:pPr indent="-342900" lvl="1" marL="914400" rtl="0" algn="l">
              <a:spcBef>
                <a:spcPts val="1000"/>
              </a:spcBef>
              <a:spcAft>
                <a:spcPts val="0"/>
              </a:spcAft>
              <a:buClr>
                <a:schemeClr val="dk2"/>
              </a:buClr>
              <a:buSzPts val="1800"/>
              <a:buChar char="○"/>
            </a:pPr>
            <a:r>
              <a:rPr lang="en" sz="1800">
                <a:solidFill>
                  <a:schemeClr val="dk2"/>
                </a:solidFill>
              </a:rPr>
              <a:t>Sequential (in general): no race bugs</a:t>
            </a:r>
            <a:endParaRPr sz="1800">
              <a:solidFill>
                <a:schemeClr val="dk2"/>
              </a:solidFill>
            </a:endParaRPr>
          </a:p>
          <a:p>
            <a:pPr indent="-342900" lvl="1" marL="914400" rtl="0" algn="l">
              <a:spcBef>
                <a:spcPts val="1000"/>
              </a:spcBef>
              <a:spcAft>
                <a:spcPts val="1000"/>
              </a:spcAft>
              <a:buClr>
                <a:schemeClr val="dk2"/>
              </a:buClr>
              <a:buSzPts val="1800"/>
              <a:buChar char="○"/>
            </a:pPr>
            <a:r>
              <a:rPr lang="en" sz="1800">
                <a:solidFill>
                  <a:schemeClr val="dk2"/>
                </a:solidFill>
              </a:rPr>
              <a:t>Easy to test</a:t>
            </a:r>
            <a:endParaRPr sz="1800">
              <a:solidFill>
                <a:schemeClr val="dk2"/>
              </a:solidFill>
            </a:endParaRPr>
          </a:p>
        </p:txBody>
      </p:sp>
      <p:sp>
        <p:nvSpPr>
          <p:cNvPr id="138" name="Google Shape;138;p29"/>
          <p:cNvSpPr txBox="1"/>
          <p:nvPr/>
        </p:nvSpPr>
        <p:spPr>
          <a:xfrm>
            <a:off x="4852175" y="4640350"/>
            <a:ext cx="3706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1000"/>
              </a:spcAft>
              <a:buNone/>
            </a:pPr>
            <a:r>
              <a:rPr lang="en" sz="1800">
                <a:solidFill>
                  <a:schemeClr val="dk2"/>
                </a:solidFill>
              </a:rPr>
              <a:t>=&gt; Compilers are easy!</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0"/>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a compiler</a:t>
            </a:r>
            <a:endParaRPr/>
          </a:p>
        </p:txBody>
      </p:sp>
      <p:sp>
        <p:nvSpPr>
          <p:cNvPr id="144" name="Google Shape;144;p30"/>
          <p:cNvSpPr/>
          <p:nvPr/>
        </p:nvSpPr>
        <p:spPr>
          <a:xfrm>
            <a:off x="3461225" y="839600"/>
            <a:ext cx="2221500" cy="1391400"/>
          </a:xfrm>
          <a:prstGeom prst="roundRect">
            <a:avLst>
              <a:gd fmla="val 16667" name="adj"/>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300"/>
              <a:t>Compiler</a:t>
            </a:r>
            <a:endParaRPr sz="2600"/>
          </a:p>
        </p:txBody>
      </p:sp>
      <p:sp>
        <p:nvSpPr>
          <p:cNvPr id="145" name="Google Shape;145;p30"/>
          <p:cNvSpPr/>
          <p:nvPr/>
        </p:nvSpPr>
        <p:spPr>
          <a:xfrm>
            <a:off x="415675" y="1029325"/>
            <a:ext cx="2297700" cy="1075075"/>
          </a:xfrm>
          <a:prstGeom prst="flowChartDecision">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46" name="Google Shape;146;p30"/>
          <p:cNvSpPr txBox="1"/>
          <p:nvPr/>
        </p:nvSpPr>
        <p:spPr>
          <a:xfrm>
            <a:off x="76200" y="1295400"/>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rPr>
              <a:t>Program</a:t>
            </a:r>
            <a:endParaRPr sz="2200">
              <a:solidFill>
                <a:schemeClr val="dk1"/>
              </a:solidFill>
            </a:endParaRPr>
          </a:p>
        </p:txBody>
      </p:sp>
      <p:sp>
        <p:nvSpPr>
          <p:cNvPr id="147" name="Google Shape;147;p30"/>
          <p:cNvSpPr/>
          <p:nvPr/>
        </p:nvSpPr>
        <p:spPr>
          <a:xfrm>
            <a:off x="6359275" y="1029325"/>
            <a:ext cx="2297700" cy="1075075"/>
          </a:xfrm>
          <a:prstGeom prst="flowChartDecision">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2200"/>
          </a:p>
        </p:txBody>
      </p:sp>
      <p:sp>
        <p:nvSpPr>
          <p:cNvPr id="148" name="Google Shape;148;p30"/>
          <p:cNvSpPr txBox="1"/>
          <p:nvPr/>
        </p:nvSpPr>
        <p:spPr>
          <a:xfrm>
            <a:off x="6019800" y="1295400"/>
            <a:ext cx="3000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chemeClr val="dk1"/>
                </a:solidFill>
              </a:rPr>
              <a:t>Program</a:t>
            </a:r>
            <a:r>
              <a:rPr b="1" lang="en" sz="2200">
                <a:solidFill>
                  <a:schemeClr val="dk1"/>
                </a:solidFill>
              </a:rPr>
              <a:t>’</a:t>
            </a:r>
            <a:endParaRPr b="1" sz="2200">
              <a:solidFill>
                <a:schemeClr val="dk1"/>
              </a:solidFill>
            </a:endParaRPr>
          </a:p>
        </p:txBody>
      </p:sp>
      <p:cxnSp>
        <p:nvCxnSpPr>
          <p:cNvPr id="149" name="Google Shape;149;p30"/>
          <p:cNvCxnSpPr/>
          <p:nvPr/>
        </p:nvCxnSpPr>
        <p:spPr>
          <a:xfrm>
            <a:off x="2800650" y="1563025"/>
            <a:ext cx="505800" cy="0"/>
          </a:xfrm>
          <a:prstGeom prst="straightConnector1">
            <a:avLst/>
          </a:prstGeom>
          <a:noFill/>
          <a:ln cap="flat" cmpd="sng" w="38100">
            <a:solidFill>
              <a:schemeClr val="dk2"/>
            </a:solidFill>
            <a:prstDash val="solid"/>
            <a:round/>
            <a:headEnd len="med" w="med" type="none"/>
            <a:tailEnd len="med" w="med" type="triangle"/>
          </a:ln>
        </p:spPr>
      </p:cxnSp>
      <p:cxnSp>
        <p:nvCxnSpPr>
          <p:cNvPr id="150" name="Google Shape;150;p30"/>
          <p:cNvCxnSpPr/>
          <p:nvPr/>
        </p:nvCxnSpPr>
        <p:spPr>
          <a:xfrm>
            <a:off x="5772450" y="1563025"/>
            <a:ext cx="505800" cy="0"/>
          </a:xfrm>
          <a:prstGeom prst="straightConnector1">
            <a:avLst/>
          </a:prstGeom>
          <a:noFill/>
          <a:ln cap="flat" cmpd="sng" w="38100">
            <a:solidFill>
              <a:schemeClr val="dk2"/>
            </a:solidFill>
            <a:prstDash val="solid"/>
            <a:round/>
            <a:headEnd len="med" w="med" type="none"/>
            <a:tailEnd len="med" w="med" type="triangle"/>
          </a:ln>
        </p:spPr>
      </p:cxnSp>
      <p:sp>
        <p:nvSpPr>
          <p:cNvPr id="151" name="Google Shape;151;p30"/>
          <p:cNvSpPr txBox="1"/>
          <p:nvPr/>
        </p:nvSpPr>
        <p:spPr>
          <a:xfrm>
            <a:off x="654725" y="2296575"/>
            <a:ext cx="8139300" cy="323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Program</a:t>
            </a:r>
            <a:r>
              <a:rPr b="1" lang="en" sz="1800">
                <a:solidFill>
                  <a:schemeClr val="dk2"/>
                </a:solidFill>
              </a:rPr>
              <a:t>’</a:t>
            </a:r>
            <a:r>
              <a:rPr lang="en" sz="1800">
                <a:solidFill>
                  <a:schemeClr val="dk2"/>
                </a:solidFill>
              </a:rPr>
              <a:t> is “similar” to the original Program, what changed?</a:t>
            </a:r>
            <a:endParaRPr sz="1800">
              <a:solidFill>
                <a:schemeClr val="dk2"/>
              </a:solidFill>
            </a:endParaRPr>
          </a:p>
          <a:p>
            <a:pPr indent="-342900" lvl="0" marL="457200" rtl="0" algn="l">
              <a:spcBef>
                <a:spcPts val="1000"/>
              </a:spcBef>
              <a:spcAft>
                <a:spcPts val="0"/>
              </a:spcAft>
              <a:buClr>
                <a:schemeClr val="dk2"/>
              </a:buClr>
              <a:buSzPts val="1800"/>
              <a:buChar char="●"/>
            </a:pPr>
            <a:r>
              <a:rPr lang="en" sz="1800">
                <a:solidFill>
                  <a:schemeClr val="dk2"/>
                </a:solidFill>
              </a:rPr>
              <a:t>Program may be textual representation and Program</a:t>
            </a:r>
            <a:r>
              <a:rPr b="1" lang="en" sz="1800">
                <a:solidFill>
                  <a:schemeClr val="dk2"/>
                </a:solidFill>
              </a:rPr>
              <a:t>’ </a:t>
            </a:r>
            <a:r>
              <a:rPr lang="en" sz="1800">
                <a:solidFill>
                  <a:schemeClr val="dk2"/>
                </a:solidFill>
              </a:rPr>
              <a:t>executable?</a:t>
            </a:r>
            <a:br>
              <a:rPr lang="en" sz="1800">
                <a:solidFill>
                  <a:schemeClr val="dk2"/>
                </a:solidFill>
              </a:rPr>
            </a:br>
            <a:r>
              <a:rPr lang="en" sz="1500">
                <a:solidFill>
                  <a:schemeClr val="dk2"/>
                </a:solidFill>
              </a:rPr>
              <a:t>(but this is the case for an “assembler” as well, is the “assembler” a compiler?)</a:t>
            </a:r>
            <a:r>
              <a:rPr lang="en" sz="1800">
                <a:solidFill>
                  <a:schemeClr val="dk2"/>
                </a:solidFill>
              </a:rPr>
              <a:t> </a:t>
            </a:r>
            <a:endParaRPr sz="1800">
              <a:solidFill>
                <a:schemeClr val="dk2"/>
              </a:solidFill>
            </a:endParaRPr>
          </a:p>
          <a:p>
            <a:pPr indent="-342900" lvl="0" marL="457200" rtl="0" algn="l">
              <a:spcBef>
                <a:spcPts val="200"/>
              </a:spcBef>
              <a:spcAft>
                <a:spcPts val="0"/>
              </a:spcAft>
              <a:buClr>
                <a:schemeClr val="dk2"/>
              </a:buClr>
              <a:buSzPts val="1800"/>
              <a:buChar char="●"/>
            </a:pPr>
            <a:r>
              <a:rPr lang="en" sz="1800">
                <a:solidFill>
                  <a:schemeClr val="dk2"/>
                </a:solidFill>
              </a:rPr>
              <a:t>Program</a:t>
            </a:r>
            <a:r>
              <a:rPr b="1" lang="en" sz="1800">
                <a:solidFill>
                  <a:schemeClr val="dk2"/>
                </a:solidFill>
              </a:rPr>
              <a:t>’</a:t>
            </a:r>
            <a:r>
              <a:rPr lang="en" sz="1800">
                <a:solidFill>
                  <a:schemeClr val="dk2"/>
                </a:solidFill>
              </a:rPr>
              <a:t> may be source in another language? (Python-to-C++?)</a:t>
            </a:r>
            <a:endParaRPr sz="1800">
              <a:solidFill>
                <a:schemeClr val="dk2"/>
              </a:solidFill>
            </a:endParaRPr>
          </a:p>
          <a:p>
            <a:pPr indent="-342900" lvl="0" marL="457200" rtl="0" algn="l">
              <a:spcBef>
                <a:spcPts val="200"/>
              </a:spcBef>
              <a:spcAft>
                <a:spcPts val="0"/>
              </a:spcAft>
              <a:buClr>
                <a:schemeClr val="dk2"/>
              </a:buClr>
              <a:buSzPts val="1800"/>
              <a:buChar char="●"/>
            </a:pPr>
            <a:r>
              <a:rPr lang="en" sz="1800">
                <a:solidFill>
                  <a:schemeClr val="dk2"/>
                </a:solidFill>
              </a:rPr>
              <a:t>Program</a:t>
            </a:r>
            <a:r>
              <a:rPr b="1" lang="en" sz="1800">
                <a:solidFill>
                  <a:schemeClr val="dk2"/>
                </a:solidFill>
              </a:rPr>
              <a:t>’ </a:t>
            </a:r>
            <a:r>
              <a:rPr lang="en" sz="1800">
                <a:solidFill>
                  <a:schemeClr val="dk2"/>
                </a:solidFill>
              </a:rPr>
              <a:t>may be “faster”?</a:t>
            </a:r>
            <a:endParaRPr sz="1800">
              <a:solidFill>
                <a:schemeClr val="dk2"/>
              </a:solidFill>
            </a:endParaRPr>
          </a:p>
          <a:p>
            <a:pPr indent="-342900" lvl="0" marL="457200" rtl="0" algn="l">
              <a:spcBef>
                <a:spcPts val="200"/>
              </a:spcBef>
              <a:spcAft>
                <a:spcPts val="0"/>
              </a:spcAft>
              <a:buClr>
                <a:schemeClr val="dk2"/>
              </a:buClr>
              <a:buSzPts val="1800"/>
              <a:buChar char="●"/>
            </a:pPr>
            <a:r>
              <a:rPr lang="en" sz="1800">
                <a:solidFill>
                  <a:schemeClr val="dk2"/>
                </a:solidFill>
              </a:rPr>
              <a:t>Program</a:t>
            </a:r>
            <a:r>
              <a:rPr b="1" lang="en" sz="1800">
                <a:solidFill>
                  <a:schemeClr val="dk2"/>
                </a:solidFill>
              </a:rPr>
              <a:t>’</a:t>
            </a:r>
            <a:r>
              <a:rPr lang="en" sz="1800">
                <a:solidFill>
                  <a:schemeClr val="dk2"/>
                </a:solidFill>
              </a:rPr>
              <a:t> may be “instrumented”?</a:t>
            </a:r>
            <a:endParaRPr sz="1800">
              <a:solidFill>
                <a:schemeClr val="dk2"/>
              </a:solidFill>
            </a:endParaRPr>
          </a:p>
          <a:p>
            <a:pPr indent="-342900" lvl="0" marL="457200" rtl="0" algn="l">
              <a:spcBef>
                <a:spcPts val="200"/>
              </a:spcBef>
              <a:spcAft>
                <a:spcPts val="0"/>
              </a:spcAft>
              <a:buClr>
                <a:schemeClr val="dk2"/>
              </a:buClr>
              <a:buSzPts val="1800"/>
              <a:buChar char="●"/>
            </a:pPr>
            <a:r>
              <a:rPr lang="en" sz="1800">
                <a:solidFill>
                  <a:schemeClr val="dk2"/>
                </a:solidFill>
              </a:rPr>
              <a:t>Program</a:t>
            </a:r>
            <a:r>
              <a:rPr b="1" lang="en" sz="1800">
                <a:solidFill>
                  <a:schemeClr val="dk2"/>
                </a:solidFill>
              </a:rPr>
              <a:t>’ </a:t>
            </a:r>
            <a:r>
              <a:rPr lang="en" sz="1800">
                <a:solidFill>
                  <a:schemeClr val="dk2"/>
                </a:solidFill>
              </a:rPr>
              <a:t>may be using an accelerator?</a:t>
            </a:r>
            <a:endParaRPr sz="1800">
              <a:solidFill>
                <a:schemeClr val="dk2"/>
              </a:solidFill>
            </a:endParaRPr>
          </a:p>
          <a:p>
            <a:pPr indent="-342900" lvl="0" marL="457200" rtl="0" algn="l">
              <a:spcBef>
                <a:spcPts val="200"/>
              </a:spcBef>
              <a:spcAft>
                <a:spcPts val="0"/>
              </a:spcAft>
              <a:buClr>
                <a:schemeClr val="dk2"/>
              </a:buClr>
              <a:buSzPts val="1800"/>
              <a:buChar char="●"/>
            </a:pPr>
            <a:r>
              <a:rPr lang="en" sz="1800">
                <a:solidFill>
                  <a:schemeClr val="dk2"/>
                </a:solidFill>
              </a:rPr>
              <a:t>…</a:t>
            </a:r>
            <a:endParaRPr sz="1800">
              <a:solidFill>
                <a:schemeClr val="dk2"/>
              </a:solidFill>
            </a:endParaRPr>
          </a:p>
          <a:p>
            <a:pPr indent="0" lvl="0" marL="0" rtl="0" algn="l">
              <a:spcBef>
                <a:spcPts val="200"/>
              </a:spcBef>
              <a:spcAft>
                <a:spcPts val="0"/>
              </a:spcAft>
              <a:buNone/>
            </a:pPr>
            <a:r>
              <a:t/>
            </a:r>
            <a:endParaRPr sz="1800">
              <a:solidFill>
                <a:schemeClr val="dk2"/>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1"/>
          <p:cNvSpPr txBox="1"/>
          <p:nvPr>
            <p:ph type="title"/>
          </p:nvPr>
        </p:nvSpPr>
        <p:spPr>
          <a:xfrm>
            <a:off x="2355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program?</a:t>
            </a:r>
            <a:endParaRPr/>
          </a:p>
        </p:txBody>
      </p:sp>
      <p:sp>
        <p:nvSpPr>
          <p:cNvPr id="157" name="Google Shape;157;p31"/>
          <p:cNvSpPr txBox="1"/>
          <p:nvPr>
            <p:ph idx="1" type="body"/>
          </p:nvPr>
        </p:nvSpPr>
        <p:spPr>
          <a:xfrm>
            <a:off x="235500" y="847675"/>
            <a:ext cx="4858200" cy="2129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According to ChatGPT:</a:t>
            </a:r>
            <a:endParaRPr/>
          </a:p>
          <a:p>
            <a:pPr indent="0" lvl="0" marL="0" rtl="0" algn="l">
              <a:spcBef>
                <a:spcPts val="1200"/>
              </a:spcBef>
              <a:spcAft>
                <a:spcPts val="1200"/>
              </a:spcAft>
              <a:buNone/>
            </a:pPr>
            <a:r>
              <a:rPr i="1" lang="en"/>
              <a:t>A program, in the context of computing, is a set of instructions that a computer can execute to perform a specific task or function. It consists of a </a:t>
            </a:r>
            <a:r>
              <a:rPr b="1" i="1" lang="en"/>
              <a:t>sequence of commands or statements written in a programming language</a:t>
            </a:r>
            <a:r>
              <a:rPr i="1" lang="en"/>
              <a:t>, which the computer's processor can understand and execute.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2"/>
          <p:cNvSpPr txBox="1"/>
          <p:nvPr>
            <p:ph type="title"/>
          </p:nvPr>
        </p:nvSpPr>
        <p:spPr>
          <a:xfrm>
            <a:off x="2355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program?</a:t>
            </a:r>
            <a:endParaRPr/>
          </a:p>
        </p:txBody>
      </p:sp>
      <p:pic>
        <p:nvPicPr>
          <p:cNvPr id="163" name="Google Shape;163;p32"/>
          <p:cNvPicPr preferRelativeResize="0"/>
          <p:nvPr/>
        </p:nvPicPr>
        <p:blipFill>
          <a:blip r:embed="rId3">
            <a:alphaModFix/>
          </a:blip>
          <a:stretch>
            <a:fillRect/>
          </a:stretch>
        </p:blipFill>
        <p:spPr>
          <a:xfrm>
            <a:off x="5989750" y="27425"/>
            <a:ext cx="2504925" cy="5288151"/>
          </a:xfrm>
          <a:prstGeom prst="rect">
            <a:avLst/>
          </a:prstGeom>
          <a:noFill/>
          <a:ln>
            <a:noFill/>
          </a:ln>
        </p:spPr>
      </p:pic>
      <p:pic>
        <p:nvPicPr>
          <p:cNvPr id="164" name="Google Shape;164;p32"/>
          <p:cNvPicPr preferRelativeResize="0"/>
          <p:nvPr/>
        </p:nvPicPr>
        <p:blipFill rotWithShape="1">
          <a:blip r:embed="rId4">
            <a:alphaModFix/>
          </a:blip>
          <a:srcRect b="0" l="0" r="0" t="56775"/>
          <a:stretch/>
        </p:blipFill>
        <p:spPr>
          <a:xfrm>
            <a:off x="329100" y="2976775"/>
            <a:ext cx="5299551" cy="1459800"/>
          </a:xfrm>
          <a:prstGeom prst="rect">
            <a:avLst/>
          </a:prstGeom>
          <a:noFill/>
          <a:ln>
            <a:noFill/>
          </a:ln>
        </p:spPr>
      </p:pic>
      <p:sp>
        <p:nvSpPr>
          <p:cNvPr id="165" name="Google Shape;165;p32"/>
          <p:cNvSpPr txBox="1"/>
          <p:nvPr>
            <p:ph idx="1" type="body"/>
          </p:nvPr>
        </p:nvSpPr>
        <p:spPr>
          <a:xfrm>
            <a:off x="235500" y="847675"/>
            <a:ext cx="4858200" cy="2129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According to ChatGPT:</a:t>
            </a:r>
            <a:endParaRPr/>
          </a:p>
          <a:p>
            <a:pPr indent="0" lvl="0" marL="0" rtl="0" algn="l">
              <a:spcBef>
                <a:spcPts val="1200"/>
              </a:spcBef>
              <a:spcAft>
                <a:spcPts val="1200"/>
              </a:spcAft>
              <a:buNone/>
            </a:pPr>
            <a:r>
              <a:rPr i="1" lang="en"/>
              <a:t>A program, in the context of computing, is a set of instructions that a computer can execute to perform a specific task or function. It consists of a </a:t>
            </a:r>
            <a:r>
              <a:rPr b="1" i="1" lang="en"/>
              <a:t>sequence of commands or statements written in a programming language</a:t>
            </a:r>
            <a:r>
              <a:rPr i="1" lang="en"/>
              <a:t>, which the computer's processor can understand and execute.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3"/>
          <p:cNvSpPr txBox="1"/>
          <p:nvPr>
            <p:ph type="title"/>
          </p:nvPr>
        </p:nvSpPr>
        <p:spPr>
          <a:xfrm>
            <a:off x="2355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What’s a program?</a:t>
            </a:r>
            <a:endParaRPr/>
          </a:p>
        </p:txBody>
      </p:sp>
      <p:pic>
        <p:nvPicPr>
          <p:cNvPr id="171" name="Google Shape;171;p33"/>
          <p:cNvPicPr preferRelativeResize="0"/>
          <p:nvPr/>
        </p:nvPicPr>
        <p:blipFill>
          <a:blip r:embed="rId3">
            <a:alphaModFix/>
          </a:blip>
          <a:stretch>
            <a:fillRect/>
          </a:stretch>
        </p:blipFill>
        <p:spPr>
          <a:xfrm>
            <a:off x="159300" y="2909625"/>
            <a:ext cx="4858149" cy="2195950"/>
          </a:xfrm>
          <a:prstGeom prst="rect">
            <a:avLst/>
          </a:prstGeom>
          <a:noFill/>
          <a:ln>
            <a:noFill/>
          </a:ln>
        </p:spPr>
      </p:pic>
      <p:pic>
        <p:nvPicPr>
          <p:cNvPr id="172" name="Google Shape;172;p33"/>
          <p:cNvPicPr preferRelativeResize="0"/>
          <p:nvPr/>
        </p:nvPicPr>
        <p:blipFill>
          <a:blip r:embed="rId4">
            <a:alphaModFix/>
          </a:blip>
          <a:stretch>
            <a:fillRect/>
          </a:stretch>
        </p:blipFill>
        <p:spPr>
          <a:xfrm>
            <a:off x="5235150" y="1017725"/>
            <a:ext cx="4137450" cy="3174325"/>
          </a:xfrm>
          <a:prstGeom prst="rect">
            <a:avLst/>
          </a:prstGeom>
          <a:noFill/>
          <a:ln>
            <a:noFill/>
          </a:ln>
        </p:spPr>
      </p:pic>
      <p:sp>
        <p:nvSpPr>
          <p:cNvPr id="173" name="Google Shape;173;p33"/>
          <p:cNvSpPr txBox="1"/>
          <p:nvPr>
            <p:ph idx="1" type="body"/>
          </p:nvPr>
        </p:nvSpPr>
        <p:spPr>
          <a:xfrm>
            <a:off x="235500" y="847675"/>
            <a:ext cx="4858200" cy="21291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According to ChatGPT:</a:t>
            </a:r>
            <a:endParaRPr/>
          </a:p>
          <a:p>
            <a:pPr indent="0" lvl="0" marL="0" rtl="0" algn="l">
              <a:spcBef>
                <a:spcPts val="1200"/>
              </a:spcBef>
              <a:spcAft>
                <a:spcPts val="1200"/>
              </a:spcAft>
              <a:buNone/>
            </a:pPr>
            <a:r>
              <a:rPr i="1" lang="en"/>
              <a:t>A program, in the context of computing, is a set of instructions that a computer can execute to perform a specific task or function. It consists of a </a:t>
            </a:r>
            <a:r>
              <a:rPr b="1" i="1" lang="en"/>
              <a:t>sequence of commands or statements written in a programming language</a:t>
            </a:r>
            <a:r>
              <a:rPr i="1" lang="en"/>
              <a:t>, which the computer's processor can understand and execute.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5E92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76B9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